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57" r:id="rId3"/>
    <p:sldId id="284" r:id="rId4"/>
    <p:sldId id="258" r:id="rId5"/>
    <p:sldId id="289" r:id="rId6"/>
    <p:sldId id="260" r:id="rId7"/>
    <p:sldId id="291" r:id="rId8"/>
    <p:sldId id="263" r:id="rId9"/>
    <p:sldId id="266" r:id="rId10"/>
  </p:sldIdLst>
  <p:sldSz cx="9144000" cy="5143500" type="screen16x9"/>
  <p:notesSz cx="6858000" cy="9945688"/>
  <p:embeddedFontLst>
    <p:embeddedFont>
      <p:font typeface="Bahnschrift Condensed" panose="020B0502040204020203" pitchFamily="34" charset="0"/>
      <p:regular r:id="rId12"/>
      <p:bold r:id="rId13"/>
    </p:embeddedFont>
    <p:embeddedFont>
      <p:font typeface="Bahnschrift SemiBold Condensed" panose="020B0502040204020203" pitchFamily="34" charset="0"/>
      <p:bold r:id="rId14"/>
    </p:embeddedFont>
    <p:embeddedFont>
      <p:font typeface="Goudy Stout" panose="0202090407030B020401" pitchFamily="18" charset="0"/>
      <p:regular r:id="rId15"/>
    </p:embeddedFont>
    <p:embeddedFont>
      <p:font typeface="IBM Plex Sans" panose="020B0503050203000203" pitchFamily="34" charset="0"/>
      <p:regular r:id="rId16"/>
      <p:bold r:id="rId17"/>
      <p:italic r:id="rId18"/>
      <p:boldItalic r:id="rId19"/>
    </p:embeddedFont>
    <p:embeddedFont>
      <p:font typeface="IBM Plex Serif" panose="02060503050406000203" pitchFamily="18" charset="0"/>
      <p:regular r:id="rId20"/>
      <p:bold r:id="rId21"/>
      <p:italic r:id="rId22"/>
      <p:boldItalic r:id="rId23"/>
    </p:embeddedFont>
    <p:embeddedFont>
      <p:font typeface="IBM Plex Serif Medium" panose="02060603050406000203" pitchFamily="18" charset="0"/>
      <p:regular r:id="rId24"/>
      <p:bold r:id="rId25"/>
      <p:italic r:id="rId26"/>
      <p:boldItalic r:id="rId27"/>
    </p:embeddedFont>
    <p:embeddedFont>
      <p:font typeface="IBM Plex Serif SemiBold" panose="02060703050406000203" pitchFamily="18" charset="0"/>
      <p:regular r:id="rId28"/>
      <p:bold r:id="rId29"/>
      <p:italic r:id="rId30"/>
      <p:boldItalic r:id="rId31"/>
    </p:embeddedFont>
    <p:embeddedFont>
      <p:font typeface="Merriweather" panose="000005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DCEF74-D759-4066-AA55-3888E75FB3A7}">
  <a:tblStyle styleId="{E6DCEF74-D759-4066-AA55-3888E75FB3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4815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524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name="adj" fmla="val 50000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87200" y="1494625"/>
            <a:ext cx="5754000" cy="215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name="adj" fmla="val 50000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87200" y="1494625"/>
            <a:ext cx="5754000" cy="215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Font typeface="IBM Plex Serif Medium"/>
              <a:buChar char="▫"/>
              <a:defRPr sz="3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▫"/>
              <a:defRPr sz="3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▫"/>
              <a:defRPr sz="3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▫"/>
              <a:defRPr sz="3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○"/>
              <a:defRPr sz="3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■"/>
              <a:defRPr sz="3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●"/>
              <a:defRPr sz="3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○"/>
              <a:defRPr sz="3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Font typeface="IBM Plex Serif Medium"/>
              <a:buChar char="■"/>
              <a:defRPr sz="3000" i="1">
                <a:latin typeface="IBM Plex Serif Medium"/>
                <a:ea typeface="IBM Plex Serif Medium"/>
                <a:cs typeface="IBM Plex Serif Medium"/>
                <a:sym typeface="IBM Plex Serif Medium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7805074" y="343750"/>
            <a:ext cx="1046975" cy="7149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1"/>
                </a:solidFill>
                <a:latin typeface="IBM Plex Serif"/>
              </a:rPr>
              <a:t>“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name="adj" fmla="val 27651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787200" y="1494625"/>
            <a:ext cx="6718200" cy="28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▫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name="adj" fmla="val 27651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787200" y="1494625"/>
            <a:ext cx="3060000" cy="284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445379" y="1494625"/>
            <a:ext cx="3060000" cy="284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name="adj" fmla="val 27651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name="adj" fmla="val 27651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787200" y="4101500"/>
            <a:ext cx="7569600" cy="32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40F20">
              <a:alpha val="67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name="adj" fmla="val 27651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 rot="10800000">
            <a:off x="7539006" y="393650"/>
            <a:ext cx="1211400" cy="1211400"/>
          </a:xfrm>
          <a:prstGeom prst="rtTriangle">
            <a:avLst/>
          </a:prstGeom>
          <a:solidFill>
            <a:srgbClr val="040F20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 flipH="1">
            <a:off x="0" y="0"/>
            <a:ext cx="9144000" cy="5143500"/>
          </a:xfrm>
          <a:prstGeom prst="frame">
            <a:avLst>
              <a:gd name="adj1" fmla="val 7684"/>
            </a:avLst>
          </a:prstGeom>
          <a:solidFill>
            <a:srgbClr val="040F20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393600" y="393650"/>
            <a:ext cx="8356800" cy="4356300"/>
          </a:xfrm>
          <a:prstGeom prst="snip1Rect">
            <a:avLst>
              <a:gd name="adj" fmla="val 27651"/>
            </a:avLst>
          </a:prstGeom>
          <a:noFill/>
          <a:ln w="1143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200" y="714800"/>
            <a:ext cx="6718200" cy="485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40F20">
                <a:alpha val="4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erif SemiBold"/>
              <a:buNone/>
              <a:defRPr sz="28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7200" y="1494625"/>
            <a:ext cx="6718200" cy="28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▫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▫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▫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"/>
              <a:buChar char="▫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○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■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●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○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BM Plex Sans"/>
              <a:buChar char="■"/>
              <a:defRPr sz="24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ctrTitle"/>
          </p:nvPr>
        </p:nvSpPr>
        <p:spPr>
          <a:xfrm>
            <a:off x="827584" y="2121725"/>
            <a:ext cx="7128792" cy="225022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id-ID" sz="3200" b="1" dirty="0">
                <a:solidFill>
                  <a:schemeClr val="bg1"/>
                </a:solidFill>
              </a:rPr>
              <a:t>TEKNIK FASILITASI</a:t>
            </a:r>
            <a:br>
              <a:rPr lang="id-ID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id-ID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id-ID" sz="3200" b="1" dirty="0">
                <a:solidFill>
                  <a:schemeClr val="bg1"/>
                </a:solidFill>
                <a:latin typeface="Bahnschrift SemiBold Condensed" pitchFamily="34" charset="0"/>
                <a:cs typeface="Arial" pitchFamily="34" charset="0"/>
              </a:rPr>
              <a:t>Disampaikan Pada Pelatihan untuk Pelatih Advokasi dan  Mobilisasi Sumber Daya untuk Meningkatkan Akses Layanan Sosial dan Pendidikan Bagi Penghayat Marap</a:t>
            </a:r>
            <a:br>
              <a:rPr lang="id-ID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id-ID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id-ID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Waingpu</a:t>
            </a:r>
            <a:r>
              <a:rPr lang="id-ID" sz="2000" b="1" i="1" dirty="0">
                <a:solidFill>
                  <a:schemeClr val="bg1"/>
                </a:solidFill>
                <a:latin typeface="Bahnschrift Condensed" pitchFamily="34" charset="0"/>
                <a:cs typeface="Arial" pitchFamily="34" charset="0"/>
              </a:rPr>
              <a:t>, 4 Februari 2022</a:t>
            </a:r>
            <a:br>
              <a:rPr lang="id-ID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 Condensed" pitchFamily="34" charset="0"/>
                <a:cs typeface="Arial" pitchFamily="34" charset="0"/>
              </a:rPr>
            </a:br>
            <a:br>
              <a:rPr lang="id-ID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br>
              <a:rPr lang="id-ID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sz="2800" b="1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9" name="Google Shape;69;p12"/>
          <p:cNvGrpSpPr/>
          <p:nvPr/>
        </p:nvGrpSpPr>
        <p:grpSpPr>
          <a:xfrm>
            <a:off x="7838587" y="339351"/>
            <a:ext cx="969992" cy="1033523"/>
            <a:chOff x="5970800" y="1619250"/>
            <a:chExt cx="428650" cy="456725"/>
          </a:xfrm>
        </p:grpSpPr>
        <p:sp>
          <p:nvSpPr>
            <p:cNvPr id="70" name="Google Shape;70;p12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2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2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2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3"/>
          <p:cNvGrpSpPr/>
          <p:nvPr/>
        </p:nvGrpSpPr>
        <p:grpSpPr>
          <a:xfrm>
            <a:off x="8382741" y="339344"/>
            <a:ext cx="425995" cy="538700"/>
            <a:chOff x="584925" y="238125"/>
            <a:chExt cx="415200" cy="525100"/>
          </a:xfrm>
        </p:grpSpPr>
        <p:sp>
          <p:nvSpPr>
            <p:cNvPr id="80" name="Google Shape;80;p13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657971" y="2547036"/>
            <a:ext cx="2000264" cy="21129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200" b="1" dirty="0">
                <a:solidFill>
                  <a:srgbClr val="FFFF00"/>
                </a:solidFill>
              </a:rPr>
              <a:t>TUJUAN</a:t>
            </a:r>
            <a:r>
              <a:rPr lang="id-ID" sz="1200" b="1" dirty="0"/>
              <a:t> 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200" b="1" dirty="0"/>
              <a:t>Peserta dapat memahami pengertian, ciri-ciri dan mempraktekan bagaimana menjadi  seorang fasilitator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15" name="object 3"/>
          <p:cNvSpPr/>
          <p:nvPr/>
        </p:nvSpPr>
        <p:spPr>
          <a:xfrm>
            <a:off x="345321" y="337935"/>
            <a:ext cx="8460000" cy="126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/>
          <p:cNvSpPr txBox="1">
            <a:spLocks noGrp="1"/>
          </p:cNvSpPr>
          <p:nvPr>
            <p:ph type="title"/>
          </p:nvPr>
        </p:nvSpPr>
        <p:spPr>
          <a:xfrm>
            <a:off x="785786" y="777047"/>
            <a:ext cx="7429552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d-ID" sz="3600" b="1" dirty="0">
                <a:solidFill>
                  <a:schemeClr val="accent3">
                    <a:lumMod val="75000"/>
                  </a:schemeClr>
                </a:solidFill>
              </a:rPr>
              <a:t>TEKNIK FASILITASI</a:t>
            </a:r>
            <a:endParaRPr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object 7"/>
          <p:cNvSpPr/>
          <p:nvPr/>
        </p:nvSpPr>
        <p:spPr>
          <a:xfrm>
            <a:off x="664920" y="1677423"/>
            <a:ext cx="720000" cy="72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9"/>
          <p:cNvSpPr/>
          <p:nvPr/>
        </p:nvSpPr>
        <p:spPr>
          <a:xfrm>
            <a:off x="2970620" y="1665066"/>
            <a:ext cx="720000" cy="72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Google Shape;88;p13"/>
          <p:cNvSpPr txBox="1">
            <a:spLocks noGrp="1"/>
          </p:cNvSpPr>
          <p:nvPr>
            <p:ph type="body" idx="1"/>
          </p:nvPr>
        </p:nvSpPr>
        <p:spPr>
          <a:xfrm>
            <a:off x="2958263" y="2569046"/>
            <a:ext cx="1256547" cy="15743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200" b="1" dirty="0">
                <a:solidFill>
                  <a:srgbClr val="FFFF00"/>
                </a:solidFill>
              </a:rPr>
              <a:t>METODE</a:t>
            </a:r>
            <a:r>
              <a:rPr lang="id-ID" sz="1200" b="1" dirty="0"/>
              <a:t> :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d-ID" sz="1200" b="1" dirty="0"/>
              <a:t>Curah Pendapat, ,Diskusi Kelompok , </a:t>
            </a:r>
            <a:r>
              <a:rPr lang="en-US" sz="1200" b="1" dirty="0"/>
              <a:t>p</a:t>
            </a:r>
            <a:r>
              <a:rPr lang="id-ID" sz="1200" b="1" dirty="0"/>
              <a:t>raktek</a:t>
            </a:r>
            <a:endParaRPr lang="id-ID" sz="1200" dirty="0"/>
          </a:p>
        </p:txBody>
      </p:sp>
      <p:sp>
        <p:nvSpPr>
          <p:cNvPr id="21" name="object 8"/>
          <p:cNvSpPr/>
          <p:nvPr/>
        </p:nvSpPr>
        <p:spPr>
          <a:xfrm>
            <a:off x="4775120" y="1665066"/>
            <a:ext cx="720000" cy="72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Google Shape;88;p13"/>
          <p:cNvSpPr txBox="1">
            <a:spLocks noGrp="1"/>
          </p:cNvSpPr>
          <p:nvPr>
            <p:ph type="body" idx="1"/>
          </p:nvPr>
        </p:nvSpPr>
        <p:spPr>
          <a:xfrm>
            <a:off x="4765467" y="2578699"/>
            <a:ext cx="1020979" cy="87502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200" b="1" dirty="0">
                <a:solidFill>
                  <a:srgbClr val="FFFF00"/>
                </a:solidFill>
              </a:rPr>
              <a:t>WAKTU</a:t>
            </a:r>
            <a:r>
              <a:rPr lang="id-ID" sz="1200" b="1" dirty="0"/>
              <a:t> 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200" b="1"/>
              <a:t>60  </a:t>
            </a:r>
            <a:r>
              <a:rPr lang="id-ID" sz="1200" b="1" dirty="0"/>
              <a:t>Menit</a:t>
            </a:r>
            <a:endParaRPr dirty="0"/>
          </a:p>
        </p:txBody>
      </p:sp>
      <p:sp>
        <p:nvSpPr>
          <p:cNvPr id="23" name="object 10"/>
          <p:cNvSpPr/>
          <p:nvPr/>
        </p:nvSpPr>
        <p:spPr>
          <a:xfrm>
            <a:off x="7066544" y="1652709"/>
            <a:ext cx="720000" cy="720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Google Shape;88;p13"/>
          <p:cNvSpPr txBox="1">
            <a:spLocks noGrp="1"/>
          </p:cNvSpPr>
          <p:nvPr>
            <p:ph type="body" idx="1"/>
          </p:nvPr>
        </p:nvSpPr>
        <p:spPr>
          <a:xfrm>
            <a:off x="7064903" y="2548448"/>
            <a:ext cx="1507625" cy="12721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200" b="1" dirty="0">
                <a:solidFill>
                  <a:srgbClr val="FFFF00"/>
                </a:solidFill>
              </a:rPr>
              <a:t>Alat Bantu</a:t>
            </a:r>
            <a:r>
              <a:rPr lang="id-ID" sz="1200" b="1" dirty="0"/>
              <a:t> :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d-ID" sz="1200" b="1" dirty="0"/>
              <a:t>Alat Tulis, </a:t>
            </a:r>
            <a:r>
              <a:rPr lang="en-US" sz="1200" b="1" dirty="0"/>
              <a:t>Flip chart</a:t>
            </a:r>
            <a:r>
              <a:rPr lang="id-ID" sz="1200" b="1" dirty="0"/>
              <a:t>, Media  tayang</a:t>
            </a:r>
            <a:endParaRPr lang="id-ID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  <p:bldP spid="15" grpId="0" animBg="1"/>
      <p:bldP spid="17" grpId="0" animBg="1"/>
      <p:bldP spid="19" grpId="0" animBg="1"/>
      <p:bldP spid="20" grpId="0" build="p"/>
      <p:bldP spid="21" grpId="0" animBg="1"/>
      <p:bldP spid="22" grpId="0" build="p"/>
      <p:bldP spid="23" grpId="0" animBg="1"/>
      <p:bldP spid="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987574"/>
            <a:ext cx="6984776" cy="3600399"/>
          </a:xfrm>
        </p:spPr>
        <p:txBody>
          <a:bodyPr/>
          <a:lstStyle/>
          <a:p>
            <a:pPr marL="38100" indent="0" algn="ctr">
              <a:buNone/>
            </a:pPr>
            <a:r>
              <a:rPr lang="id-ID" sz="4800" i="0" dirty="0"/>
              <a:t>FASILITATOR ???</a:t>
            </a:r>
          </a:p>
          <a:p>
            <a:pPr marL="552450" indent="-514350">
              <a:buAutoNum type="arabicPeriod"/>
            </a:pPr>
            <a:endParaRPr lang="id-ID" sz="2400" i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1" y="566398"/>
            <a:ext cx="7769871" cy="4093584"/>
          </a:xfrm>
        </p:spPr>
        <p:txBody>
          <a:bodyPr/>
          <a:lstStyle/>
          <a:p>
            <a:br>
              <a:rPr lang="id-ID" sz="2600" dirty="0"/>
            </a:br>
            <a:r>
              <a:rPr lang="id-ID" sz="2600" b="1" u="sng" dirty="0">
                <a:solidFill>
                  <a:schemeClr val="bg1"/>
                </a:solidFill>
              </a:rPr>
              <a:t>Pengertian Fasilitator</a:t>
            </a:r>
            <a:br>
              <a:rPr lang="id-ID" sz="2600" dirty="0">
                <a:solidFill>
                  <a:schemeClr val="bg1"/>
                </a:solidFill>
              </a:rPr>
            </a:br>
            <a:r>
              <a:rPr lang="id-ID" sz="2600" dirty="0">
                <a:solidFill>
                  <a:schemeClr val="bg1"/>
                </a:solidFill>
                <a:latin typeface="IBM Plex Serif" charset="0"/>
              </a:rPr>
              <a:t>Fasilitator adalah seseorang yang melakukan fasilitasi, </a:t>
            </a:r>
            <a:r>
              <a:rPr lang="en-US" sz="2600" dirty="0">
                <a:solidFill>
                  <a:schemeClr val="bg1"/>
                </a:solidFill>
                <a:latin typeface="IBM Plex Serif" charset="0"/>
              </a:rPr>
              <a:t>dan</a:t>
            </a:r>
            <a:r>
              <a:rPr lang="id-ID" sz="2600" dirty="0">
                <a:solidFill>
                  <a:schemeClr val="bg1"/>
                </a:solidFill>
                <a:latin typeface="IBM Plex Serif" charset="0"/>
              </a:rPr>
              <a:t> membantu mengelola suatu proses pertukaran informasi dalam suatu kelompok.</a:t>
            </a:r>
            <a:br>
              <a:rPr lang="id-ID" sz="2600" dirty="0">
                <a:solidFill>
                  <a:schemeClr val="bg1"/>
                </a:solidFill>
                <a:latin typeface="IBM Plex Serif" charset="0"/>
              </a:rPr>
            </a:br>
            <a:r>
              <a:rPr lang="id-ID" sz="2600" dirty="0">
                <a:solidFill>
                  <a:schemeClr val="bg1"/>
                </a:solidFill>
                <a:latin typeface="IBM Plex Serif" charset="0"/>
              </a:rPr>
              <a:t>Peranan fasilitator adalah untuk membantu ”Bagaimana diskusi berlangsung”. </a:t>
            </a:r>
            <a:br>
              <a:rPr lang="en-US" dirty="0">
                <a:solidFill>
                  <a:schemeClr val="accent1"/>
                </a:solidFill>
                <a:latin typeface="IBM Plex Serif" charset="0"/>
              </a:rPr>
            </a:br>
            <a:endParaRPr lang="id-ID" dirty="0">
              <a:solidFill>
                <a:schemeClr val="accent1"/>
              </a:solidFill>
              <a:latin typeface="IBM Plex Serif" charset="0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4294967295"/>
          </p:nvPr>
        </p:nvSpPr>
        <p:spPr>
          <a:xfrm>
            <a:off x="8901113" y="4338638"/>
            <a:ext cx="242887" cy="25876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8309423" y="339348"/>
            <a:ext cx="499190" cy="454103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915566"/>
            <a:ext cx="6480720" cy="3672407"/>
          </a:xfrm>
        </p:spPr>
        <p:txBody>
          <a:bodyPr/>
          <a:lstStyle/>
          <a:p>
            <a:pPr marL="38100" indent="0" algn="ctr">
              <a:buNone/>
            </a:pPr>
            <a:r>
              <a:rPr lang="id-ID" sz="3600" i="0" dirty="0"/>
              <a:t>Ciri-ciri umum seorang fasilitator?</a:t>
            </a:r>
          </a:p>
          <a:p>
            <a:pPr marL="38100" indent="0">
              <a:buNone/>
            </a:pPr>
            <a:endParaRPr lang="id-ID" sz="2400" i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65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8328327" y="4338350"/>
            <a:ext cx="242700" cy="25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9552" y="555526"/>
            <a:ext cx="7056784" cy="4032448"/>
          </a:xfrm>
        </p:spPr>
        <p:txBody>
          <a:bodyPr/>
          <a:lstStyle/>
          <a:p>
            <a:endParaRPr lang="id-ID" sz="2400" dirty="0">
              <a:latin typeface="Arial" pitchFamily="34" charset="0"/>
              <a:cs typeface="Arial" pitchFamily="34" charset="0"/>
            </a:endParaRPr>
          </a:p>
          <a:p>
            <a:endParaRPr lang="id-ID" sz="2600" dirty="0">
              <a:latin typeface="Arial" pitchFamily="34" charset="0"/>
              <a:cs typeface="Arial" pitchFamily="34" charset="0"/>
            </a:endParaRPr>
          </a:p>
          <a:p>
            <a:pPr marL="38100" indent="0">
              <a:buNone/>
            </a:pPr>
            <a:r>
              <a:rPr lang="id-ID" sz="2400" i="0" dirty="0">
                <a:solidFill>
                  <a:schemeClr val="accent3">
                    <a:lumMod val="75000"/>
                  </a:schemeClr>
                </a:solidFill>
                <a:latin typeface="IBM Plex Serif" charset="0"/>
                <a:cs typeface="Arial" pitchFamily="34" charset="0"/>
              </a:rPr>
              <a:t>Ciri-ciri umum Menjadi seorang Fasilitator:</a:t>
            </a:r>
            <a:endParaRPr lang="en-US" sz="2400" i="0" dirty="0">
              <a:solidFill>
                <a:schemeClr val="accent3">
                  <a:lumMod val="75000"/>
                </a:schemeClr>
              </a:solidFill>
              <a:latin typeface="IBM Plex Serif" charset="0"/>
              <a:cs typeface="Arial" pitchFamily="34" charset="0"/>
            </a:endParaRPr>
          </a:p>
          <a:p>
            <a:pPr marL="38100" indent="0">
              <a:buNone/>
            </a:pPr>
            <a:r>
              <a:rPr lang="en-US" sz="2000" i="0" dirty="0">
                <a:solidFill>
                  <a:schemeClr val="bg1"/>
                </a:solidFill>
                <a:latin typeface="IBM Plex Serif" charset="0"/>
                <a:cs typeface="Arial" pitchFamily="34" charset="0"/>
              </a:rPr>
              <a:t>1. </a:t>
            </a:r>
            <a:r>
              <a:rPr lang="id-ID" sz="2000" i="0" dirty="0">
                <a:solidFill>
                  <a:schemeClr val="bg1"/>
                </a:solidFill>
                <a:latin typeface="+mn-lt"/>
              </a:rPr>
              <a:t>Menyatakan kesediaan, </a:t>
            </a:r>
            <a:r>
              <a:rPr lang="en-US" sz="2000" i="0" dirty="0" err="1">
                <a:solidFill>
                  <a:schemeClr val="bg1"/>
                </a:solidFill>
                <a:latin typeface="+mn-lt"/>
              </a:rPr>
              <a:t>bertanggung</a:t>
            </a:r>
            <a:r>
              <a:rPr lang="en-US" sz="2000" i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i="0" dirty="0" err="1">
                <a:solidFill>
                  <a:schemeClr val="bg1"/>
                </a:solidFill>
                <a:latin typeface="+mn-lt"/>
              </a:rPr>
              <a:t>jawab</a:t>
            </a:r>
            <a:r>
              <a:rPr lang="id-ID" altLang="id-ID" sz="2000" i="0" dirty="0">
                <a:solidFill>
                  <a:schemeClr val="bg1"/>
                </a:solidFill>
                <a:latin typeface="+mn-lt"/>
              </a:rPr>
              <a:t>.</a:t>
            </a:r>
            <a:endParaRPr lang="en-US" altLang="id-ID" sz="2000" i="0" dirty="0">
              <a:solidFill>
                <a:schemeClr val="bg1"/>
              </a:solidFill>
              <a:latin typeface="+mn-lt"/>
            </a:endParaRPr>
          </a:p>
          <a:p>
            <a:pPr marL="38100" indent="0">
              <a:buNone/>
            </a:pPr>
            <a:r>
              <a:rPr lang="en-US" sz="2000" i="0" dirty="0">
                <a:solidFill>
                  <a:schemeClr val="bg1"/>
                </a:solidFill>
                <a:latin typeface="+mn-lt"/>
              </a:rPr>
              <a:t>2. Fa</a:t>
            </a:r>
            <a:r>
              <a:rPr lang="id-ID" sz="2000" i="0" dirty="0">
                <a:solidFill>
                  <a:schemeClr val="bg1"/>
                </a:solidFill>
                <a:latin typeface="+mn-lt"/>
                <a:cs typeface="Arial" pitchFamily="34" charset="0"/>
              </a:rPr>
              <a:t>silitator bukan Narasumber.</a:t>
            </a:r>
            <a:endParaRPr lang="en-US" sz="2000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8100" indent="0">
              <a:buNone/>
            </a:pPr>
            <a:r>
              <a:rPr lang="en-US" sz="2000" i="0" dirty="0">
                <a:solidFill>
                  <a:schemeClr val="bg1"/>
                </a:solidFill>
                <a:latin typeface="+mn-lt"/>
                <a:cs typeface="Arial" pitchFamily="34" charset="0"/>
              </a:rPr>
              <a:t>3. </a:t>
            </a:r>
            <a:r>
              <a:rPr lang="en-US" sz="2000" i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Membangun</a:t>
            </a:r>
            <a:r>
              <a:rPr lang="en-US" sz="2000" i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en-US" sz="2000" i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komunikasi</a:t>
            </a:r>
            <a:r>
              <a:rPr lang="en-US" sz="2000" i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en-US" sz="2000" i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dua</a:t>
            </a:r>
            <a:r>
              <a:rPr lang="en-US" sz="2000" i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en-US" sz="2000" i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arah</a:t>
            </a:r>
            <a:endParaRPr lang="en-US" sz="2000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8100" indent="0">
              <a:buNone/>
            </a:pPr>
            <a:r>
              <a:rPr lang="en-US" sz="2000" i="0" dirty="0">
                <a:solidFill>
                  <a:schemeClr val="bg1"/>
                </a:solidFill>
                <a:latin typeface="+mn-lt"/>
                <a:cs typeface="Arial" pitchFamily="34" charset="0"/>
              </a:rPr>
              <a:t>4. </a:t>
            </a:r>
            <a:r>
              <a:rPr lang="en-US" sz="2000" i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Menyiapkan</a:t>
            </a:r>
            <a:r>
              <a:rPr lang="en-US" sz="2000" i="0" dirty="0">
                <a:solidFill>
                  <a:schemeClr val="bg1"/>
                </a:solidFill>
                <a:latin typeface="+mn-lt"/>
                <a:cs typeface="Arial" pitchFamily="34" charset="0"/>
              </a:rPr>
              <a:t> media </a:t>
            </a:r>
            <a:r>
              <a:rPr lang="en-US" sz="2000" i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pelatihan</a:t>
            </a:r>
            <a:r>
              <a:rPr lang="en-US" sz="2000" i="0" dirty="0">
                <a:solidFill>
                  <a:schemeClr val="bg1"/>
                </a:solidFill>
                <a:latin typeface="+mn-lt"/>
                <a:cs typeface="Arial" pitchFamily="34" charset="0"/>
              </a:rPr>
              <a:t> yang </a:t>
            </a:r>
            <a:r>
              <a:rPr lang="en-US" sz="2000" i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mendukung</a:t>
            </a:r>
            <a:endParaRPr lang="en-US" sz="2000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8100" indent="0">
              <a:buNone/>
            </a:pPr>
            <a:r>
              <a:rPr lang="en-US" sz="2000" i="0" dirty="0">
                <a:solidFill>
                  <a:schemeClr val="bg1"/>
                </a:solidFill>
                <a:latin typeface="+mn-lt"/>
                <a:cs typeface="Arial" pitchFamily="34" charset="0"/>
              </a:rPr>
              <a:t>5. </a:t>
            </a:r>
            <a:r>
              <a:rPr lang="en-US" sz="2000" i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Memberi</a:t>
            </a:r>
            <a:r>
              <a:rPr lang="en-US" sz="2000" i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en-US" sz="2000" i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perhatian</a:t>
            </a:r>
            <a:r>
              <a:rPr lang="en-US" sz="2000" i="0" dirty="0">
                <a:solidFill>
                  <a:schemeClr val="bg1"/>
                </a:solidFill>
                <a:latin typeface="+mn-lt"/>
                <a:cs typeface="Arial" pitchFamily="34" charset="0"/>
              </a:rPr>
              <a:t> pada </a:t>
            </a:r>
            <a:r>
              <a:rPr lang="en-US" sz="2000" i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semua</a:t>
            </a:r>
            <a:r>
              <a:rPr lang="en-US" sz="2000" i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en-US" sz="2000" i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peserta</a:t>
            </a:r>
            <a:endParaRPr lang="en-US" sz="2000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8100" indent="0">
              <a:buNone/>
            </a:pPr>
            <a:r>
              <a:rPr lang="en-US" sz="2000" i="0" dirty="0">
                <a:solidFill>
                  <a:schemeClr val="bg1"/>
                </a:solidFill>
                <a:latin typeface="+mn-lt"/>
                <a:cs typeface="Arial" pitchFamily="34" charset="0"/>
              </a:rPr>
              <a:t>6. </a:t>
            </a:r>
            <a:r>
              <a:rPr lang="en-US" sz="2000" i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Tahu</a:t>
            </a:r>
            <a:r>
              <a:rPr lang="en-US" sz="2000" i="0" dirty="0">
                <a:solidFill>
                  <a:schemeClr val="bg1"/>
                </a:solidFill>
                <a:latin typeface="+mn-lt"/>
                <a:cs typeface="Arial" pitchFamily="34" charset="0"/>
              </a:rPr>
              <a:t> tata krama dan </a:t>
            </a:r>
            <a:r>
              <a:rPr lang="en-US" sz="2000" i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sopan</a:t>
            </a:r>
            <a:r>
              <a:rPr lang="en-US" sz="2000" i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en-US" sz="2000" i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santun</a:t>
            </a:r>
            <a:endParaRPr lang="en-US" sz="2000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8100" indent="0">
              <a:buNone/>
            </a:pPr>
            <a:r>
              <a:rPr lang="en-US" sz="2000" i="0" dirty="0">
                <a:solidFill>
                  <a:schemeClr val="bg1"/>
                </a:solidFill>
                <a:latin typeface="+mn-lt"/>
                <a:cs typeface="Arial" pitchFamily="34" charset="0"/>
              </a:rPr>
              <a:t>7. </a:t>
            </a:r>
            <a:r>
              <a:rPr lang="en-US" sz="2000" i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Jangan</a:t>
            </a:r>
            <a:r>
              <a:rPr lang="en-US" sz="2000" i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en-US" sz="2000" i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berbicara</a:t>
            </a:r>
            <a:r>
              <a:rPr lang="en-US" sz="2000" i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en-US" sz="2000" i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membelakangi</a:t>
            </a:r>
            <a:r>
              <a:rPr lang="en-US" sz="2000" i="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en-US" sz="2000" i="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peserta</a:t>
            </a:r>
            <a:endParaRPr lang="en-US" sz="2000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8100" indent="0">
              <a:buNone/>
            </a:pPr>
            <a:endParaRPr lang="en-US" sz="2000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8100" indent="0">
              <a:buNone/>
            </a:pPr>
            <a:endParaRPr lang="id-ID" sz="2000" i="0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38100" indent="0">
              <a:buNone/>
            </a:pPr>
            <a:r>
              <a:rPr lang="id-ID" sz="2000" i="0" dirty="0">
                <a:latin typeface="+mn-lt"/>
                <a:cs typeface="Arial" pitchFamily="34" charset="0"/>
              </a:rPr>
              <a:t> </a:t>
            </a:r>
          </a:p>
          <a:p>
            <a:pPr marL="38100" indent="0"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9552" y="589627"/>
            <a:ext cx="6718200" cy="485400"/>
          </a:xfrm>
        </p:spPr>
        <p:txBody>
          <a:bodyPr/>
          <a:lstStyle/>
          <a:p>
            <a:r>
              <a:rPr lang="id-ID" sz="2400" b="1" dirty="0"/>
              <a:t>Teknik Bertanya dan Menggali Bagi Fasilitator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79512" y="1131590"/>
            <a:ext cx="4176464" cy="3528392"/>
          </a:xfrm>
        </p:spPr>
        <p:txBody>
          <a:bodyPr/>
          <a:lstStyle/>
          <a:p>
            <a:pPr marL="101600" indent="0">
              <a:buNone/>
            </a:pPr>
            <a:r>
              <a:rPr lang="id-ID" dirty="0">
                <a:latin typeface="IBM Plex Serif" charset="0"/>
              </a:rPr>
              <a:t>Teknik Bertanya</a:t>
            </a:r>
          </a:p>
          <a:p>
            <a:r>
              <a:rPr lang="id-ID" sz="1800" dirty="0">
                <a:latin typeface="IBM Plex Serif" charset="0"/>
                <a:cs typeface="Arial" pitchFamily="34" charset="0"/>
              </a:rPr>
              <a:t>Usahakan pertanyaan secara singkat dan jelas</a:t>
            </a:r>
          </a:p>
          <a:p>
            <a:r>
              <a:rPr lang="id-ID" sz="1800" dirty="0">
                <a:latin typeface="IBM Plex Serif" charset="0"/>
                <a:cs typeface="Arial" pitchFamily="34" charset="0"/>
              </a:rPr>
              <a:t> Namun jangan sampai pertanyaan semacam itu justru menjadikan peserta “gelagapan” atau gugup</a:t>
            </a:r>
          </a:p>
          <a:p>
            <a:r>
              <a:rPr lang="id-ID" sz="1800" dirty="0">
                <a:latin typeface="IBM Plex Serif" charset="0"/>
              </a:rPr>
              <a:t>Pertanyaan peserta dikembalikan kepadanya lagi, seperti : “menurut anda sendiri bagaimana ?”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2"/>
          </p:nvPr>
        </p:nvSpPr>
        <p:spPr>
          <a:xfrm>
            <a:off x="4445378" y="1275606"/>
            <a:ext cx="4319023" cy="3744416"/>
          </a:xfrm>
        </p:spPr>
        <p:txBody>
          <a:bodyPr/>
          <a:lstStyle/>
          <a:p>
            <a:pPr marL="101600" indent="0">
              <a:buNone/>
            </a:pPr>
            <a:r>
              <a:rPr lang="id-ID" dirty="0">
                <a:latin typeface="IBM Plex Serif" charset="0"/>
              </a:rPr>
              <a:t>Teknik Menggali</a:t>
            </a:r>
          </a:p>
          <a:p>
            <a:r>
              <a:rPr lang="id-ID" dirty="0">
                <a:latin typeface="IBM Plex Serif" charset="0"/>
              </a:rPr>
              <a:t>Beri pertanyaan terbuka (misal diawali dengan Apa, Bagaimana.</a:t>
            </a:r>
          </a:p>
          <a:p>
            <a:r>
              <a:rPr lang="id-ID" dirty="0">
                <a:latin typeface="IBM Plex Serif" charset="0"/>
              </a:rPr>
              <a:t>Hindari pertanyaan tertutup</a:t>
            </a:r>
          </a:p>
          <a:p>
            <a:r>
              <a:rPr lang="en-US" dirty="0">
                <a:latin typeface="IBM Plex Serif" charset="0"/>
              </a:rPr>
              <a:t>Jika </a:t>
            </a:r>
            <a:r>
              <a:rPr lang="en-US" dirty="0" err="1">
                <a:latin typeface="IBM Plex Serif" charset="0"/>
              </a:rPr>
              <a:t>jawaban</a:t>
            </a:r>
            <a:r>
              <a:rPr lang="en-US" dirty="0">
                <a:latin typeface="IBM Plex Serif" charset="0"/>
              </a:rPr>
              <a:t> yang </a:t>
            </a:r>
            <a:r>
              <a:rPr lang="en-US" dirty="0" err="1">
                <a:latin typeface="IBM Plex Serif" charset="0"/>
              </a:rPr>
              <a:t>diberikan</a:t>
            </a:r>
            <a:r>
              <a:rPr lang="en-US" dirty="0">
                <a:latin typeface="IBM Plex Serif" charset="0"/>
              </a:rPr>
              <a:t> </a:t>
            </a:r>
            <a:r>
              <a:rPr lang="en-US" dirty="0" err="1">
                <a:latin typeface="IBM Plex Serif" charset="0"/>
              </a:rPr>
              <a:t>peserta</a:t>
            </a:r>
            <a:r>
              <a:rPr lang="en-US" dirty="0">
                <a:latin typeface="IBM Plex Serif" charset="0"/>
              </a:rPr>
              <a:t> </a:t>
            </a:r>
            <a:r>
              <a:rPr lang="en-US" dirty="0" err="1">
                <a:latin typeface="IBM Plex Serif" charset="0"/>
              </a:rPr>
              <a:t>dirasakan</a:t>
            </a:r>
            <a:r>
              <a:rPr lang="en-US" dirty="0">
                <a:latin typeface="IBM Plex Serif" charset="0"/>
              </a:rPr>
              <a:t> </a:t>
            </a:r>
            <a:r>
              <a:rPr lang="en-US" dirty="0" err="1">
                <a:latin typeface="IBM Plex Serif" charset="0"/>
              </a:rPr>
              <a:t>belum</a:t>
            </a:r>
            <a:r>
              <a:rPr lang="en-US" dirty="0">
                <a:latin typeface="IBM Plex Serif" charset="0"/>
              </a:rPr>
              <a:t> </a:t>
            </a:r>
            <a:r>
              <a:rPr lang="en-US" dirty="0" err="1">
                <a:latin typeface="IBM Plex Serif" charset="0"/>
              </a:rPr>
              <a:t>cukup</a:t>
            </a:r>
            <a:r>
              <a:rPr lang="en-US" dirty="0">
                <a:latin typeface="IBM Plex Serif" charset="0"/>
              </a:rPr>
              <a:t> </a:t>
            </a:r>
            <a:r>
              <a:rPr lang="en-US" dirty="0" err="1">
                <a:latin typeface="IBM Plex Serif" charset="0"/>
              </a:rPr>
              <a:t>maka</a:t>
            </a:r>
            <a:r>
              <a:rPr lang="en-US" dirty="0">
                <a:latin typeface="IBM Plex Serif" charset="0"/>
              </a:rPr>
              <a:t> fasil </a:t>
            </a:r>
            <a:r>
              <a:rPr lang="en-US" dirty="0" err="1">
                <a:latin typeface="IBM Plex Serif" charset="0"/>
              </a:rPr>
              <a:t>diperbolehkan</a:t>
            </a:r>
            <a:r>
              <a:rPr lang="en-US" dirty="0">
                <a:latin typeface="IBM Plex Serif" charset="0"/>
              </a:rPr>
              <a:t> </a:t>
            </a:r>
            <a:r>
              <a:rPr lang="en-US" dirty="0" err="1">
                <a:latin typeface="IBM Plex Serif" charset="0"/>
              </a:rPr>
              <a:t>untuk</a:t>
            </a:r>
            <a:r>
              <a:rPr lang="en-US" dirty="0">
                <a:latin typeface="IBM Plex Serif" charset="0"/>
              </a:rPr>
              <a:t> </a:t>
            </a:r>
            <a:r>
              <a:rPr lang="en-US" dirty="0" err="1">
                <a:latin typeface="IBM Plex Serif" charset="0"/>
              </a:rPr>
              <a:t>bertanya</a:t>
            </a:r>
            <a:r>
              <a:rPr lang="en-US" dirty="0">
                <a:latin typeface="IBM Plex Serif" charset="0"/>
              </a:rPr>
              <a:t> </a:t>
            </a:r>
            <a:r>
              <a:rPr lang="en-US" dirty="0" err="1">
                <a:latin typeface="IBM Plex Serif" charset="0"/>
              </a:rPr>
              <a:t>lagi</a:t>
            </a:r>
            <a:endParaRPr lang="id-ID" dirty="0">
              <a:latin typeface="IBM Plex Serif" charset="0"/>
            </a:endParaRPr>
          </a:p>
          <a:p>
            <a:endParaRPr lang="id-ID" dirty="0"/>
          </a:p>
          <a:p>
            <a:endParaRPr lang="id-ID" dirty="0"/>
          </a:p>
        </p:txBody>
      </p:sp>
      <p:sp>
        <p:nvSpPr>
          <p:cNvPr id="209" name="Google Shape;209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grpSp>
        <p:nvGrpSpPr>
          <p:cNvPr id="2" name="Google Shape;210;p23"/>
          <p:cNvGrpSpPr/>
          <p:nvPr/>
        </p:nvGrpSpPr>
        <p:grpSpPr>
          <a:xfrm>
            <a:off x="8274995" y="339237"/>
            <a:ext cx="533460" cy="511717"/>
            <a:chOff x="5241175" y="4959100"/>
            <a:chExt cx="539775" cy="517775"/>
          </a:xfrm>
        </p:grpSpPr>
        <p:sp>
          <p:nvSpPr>
            <p:cNvPr id="211" name="Google Shape;211;p2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566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353337"/>
            <a:ext cx="6718200" cy="485400"/>
          </a:xfrm>
        </p:spPr>
        <p:txBody>
          <a:bodyPr/>
          <a:lstStyle/>
          <a:p>
            <a:r>
              <a:rPr lang="id-ID" b="1" dirty="0">
                <a:latin typeface="IBM Plex Serif" charset="0"/>
                <a:cs typeface="Arial" pitchFamily="34" charset="0"/>
              </a:rPr>
              <a:t>Praktek Keterampilan Memfasilitasi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67544" y="765624"/>
            <a:ext cx="8159853" cy="4038374"/>
          </a:xfrm>
        </p:spPr>
        <p:txBody>
          <a:bodyPr/>
          <a:lstStyle/>
          <a:p>
            <a:r>
              <a:rPr lang="id-ID" sz="2000" dirty="0">
                <a:solidFill>
                  <a:schemeClr val="bg1"/>
                </a:solidFill>
                <a:latin typeface="IBM Plex Serif" charset="0"/>
              </a:rPr>
              <a:t>Bapak/Ibu terbagi dalam 4 Kelompok.</a:t>
            </a:r>
          </a:p>
          <a:p>
            <a:r>
              <a:rPr lang="id-ID" sz="2000" dirty="0">
                <a:solidFill>
                  <a:schemeClr val="bg1"/>
                </a:solidFill>
                <a:latin typeface="IBM Plex Serif" charset="0"/>
              </a:rPr>
              <a:t>Masing-masing Kelompok </a:t>
            </a:r>
            <a:r>
              <a:rPr lang="en-US" sz="2000" dirty="0" err="1">
                <a:solidFill>
                  <a:schemeClr val="bg1"/>
                </a:solidFill>
                <a:latin typeface="IBM Plex Serif" charset="0"/>
              </a:rPr>
              <a:t>memilih</a:t>
            </a:r>
            <a:r>
              <a:rPr lang="id-ID" sz="2000" dirty="0">
                <a:solidFill>
                  <a:schemeClr val="bg1"/>
                </a:solidFill>
                <a:latin typeface="IBM Plex Serif" charset="0"/>
              </a:rPr>
              <a:t> materi untuk Memfasilitasi Proses Kegiatan.</a:t>
            </a:r>
          </a:p>
          <a:p>
            <a:r>
              <a:rPr lang="id-ID" sz="2000" dirty="0">
                <a:solidFill>
                  <a:schemeClr val="bg1"/>
                </a:solidFill>
                <a:latin typeface="IBM Plex Serif" charset="0"/>
              </a:rPr>
              <a:t>Waktu yang dipakai masing-masing kelompok untuk berdiskusi mempersiapkan materi dan teknik fasilitasi </a:t>
            </a:r>
            <a:r>
              <a:rPr lang="en-US" sz="2000" dirty="0">
                <a:solidFill>
                  <a:schemeClr val="bg1"/>
                </a:solidFill>
                <a:latin typeface="IBM Plex Serif" charset="0"/>
              </a:rPr>
              <a:t>1</a:t>
            </a:r>
            <a:r>
              <a:rPr lang="id-ID" sz="2000" dirty="0">
                <a:solidFill>
                  <a:schemeClr val="bg1"/>
                </a:solidFill>
                <a:latin typeface="IBM Plex Serif" charset="0"/>
              </a:rPr>
              <a:t>5 (Lima</a:t>
            </a:r>
            <a:r>
              <a:rPr lang="en-US" sz="2000" dirty="0">
                <a:solidFill>
                  <a:schemeClr val="bg1"/>
                </a:solidFill>
                <a:latin typeface="IBM Plex Serif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IBM Plex Serif" charset="0"/>
              </a:rPr>
              <a:t>belas</a:t>
            </a:r>
            <a:r>
              <a:rPr lang="id-ID" sz="2000" dirty="0">
                <a:solidFill>
                  <a:schemeClr val="bg1"/>
                </a:solidFill>
                <a:latin typeface="IBM Plex Serif" charset="0"/>
              </a:rPr>
              <a:t>)  menit.</a:t>
            </a:r>
          </a:p>
          <a:p>
            <a:r>
              <a:rPr lang="id-ID" sz="2000" dirty="0">
                <a:solidFill>
                  <a:schemeClr val="bg1"/>
                </a:solidFill>
                <a:latin typeface="IBM Plex Serif" charset="0"/>
              </a:rPr>
              <a:t>Masing-masing kelompok memperhatikan kelompok  yang sedang memfasilitasi.</a:t>
            </a:r>
          </a:p>
          <a:p>
            <a:r>
              <a:rPr lang="id-ID" sz="2000" dirty="0">
                <a:solidFill>
                  <a:schemeClr val="bg1"/>
                </a:solidFill>
                <a:latin typeface="IBM Plex Serif" charset="0"/>
              </a:rPr>
              <a:t>Dan Kelompok lain menyiapkan masukan, komentar  terkait dengan proses kelompok yang memfasilitasi </a:t>
            </a:r>
          </a:p>
          <a:p>
            <a:endParaRPr lang="id-ID" dirty="0"/>
          </a:p>
          <a:p>
            <a:endParaRPr lang="id-ID" dirty="0"/>
          </a:p>
        </p:txBody>
      </p:sp>
      <p:sp>
        <p:nvSpPr>
          <p:cNvPr id="162" name="Google Shape;162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grpSp>
        <p:nvGrpSpPr>
          <p:cNvPr id="163" name="Google Shape;163;p19"/>
          <p:cNvGrpSpPr/>
          <p:nvPr/>
        </p:nvGrpSpPr>
        <p:grpSpPr>
          <a:xfrm>
            <a:off x="8312912" y="338992"/>
            <a:ext cx="495512" cy="487347"/>
            <a:chOff x="1244325" y="4999400"/>
            <a:chExt cx="444525" cy="437200"/>
          </a:xfrm>
        </p:grpSpPr>
        <p:sp>
          <p:nvSpPr>
            <p:cNvPr id="164" name="Google Shape;164;p19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 algn="r">
              <a:buNone/>
            </a:pPr>
            <a:endParaRPr lang="id-ID" dirty="0">
              <a:latin typeface="Goudy Stout" pitchFamily="18" charset="0"/>
            </a:endParaRPr>
          </a:p>
          <a:p>
            <a:pPr marL="101600" indent="0" algn="r">
              <a:buNone/>
            </a:pPr>
            <a:endParaRPr lang="id-ID" dirty="0">
              <a:solidFill>
                <a:schemeClr val="tx1"/>
              </a:solidFill>
              <a:latin typeface="Goudy Stout" pitchFamily="18" charset="0"/>
            </a:endParaRPr>
          </a:p>
          <a:p>
            <a:pPr marL="101600" indent="0" algn="r">
              <a:buNone/>
            </a:pPr>
            <a:endParaRPr lang="id-ID" dirty="0">
              <a:solidFill>
                <a:schemeClr val="tx1"/>
              </a:solidFill>
              <a:latin typeface="Goudy Stout" pitchFamily="18" charset="0"/>
            </a:endParaRPr>
          </a:p>
          <a:p>
            <a:pPr marL="101600" indent="0" algn="r">
              <a:buNone/>
            </a:pPr>
            <a:endParaRPr lang="id-ID" dirty="0">
              <a:solidFill>
                <a:schemeClr val="tx1"/>
              </a:solidFill>
              <a:latin typeface="Goudy Stout" pitchFamily="18" charset="0"/>
            </a:endParaRPr>
          </a:p>
          <a:p>
            <a:pPr marL="101600" indent="0" algn="r">
              <a:buNone/>
            </a:pPr>
            <a:endParaRPr lang="id-ID" dirty="0">
              <a:solidFill>
                <a:schemeClr val="tx1"/>
              </a:solidFill>
              <a:latin typeface="Goudy Stout" pitchFamily="18" charset="0"/>
            </a:endParaRPr>
          </a:p>
          <a:p>
            <a:pPr marL="101600" indent="0" algn="r">
              <a:buNone/>
            </a:pPr>
            <a:endParaRPr lang="id-ID" dirty="0">
              <a:solidFill>
                <a:schemeClr val="tx1"/>
              </a:solidFill>
              <a:latin typeface="Goudy Stout" pitchFamily="18" charset="0"/>
            </a:endParaRPr>
          </a:p>
          <a:p>
            <a:pPr marL="101600" indent="0" algn="r">
              <a:buNone/>
            </a:pPr>
            <a:endParaRPr lang="id-ID" dirty="0">
              <a:solidFill>
                <a:schemeClr val="tx1"/>
              </a:solidFill>
              <a:latin typeface="Goudy Stout" pitchFamily="18" charset="0"/>
            </a:endParaRPr>
          </a:p>
        </p:txBody>
      </p:sp>
      <p:sp>
        <p:nvSpPr>
          <p:cNvPr id="200" name="Google Shape;200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D60C20-817F-472E-9E28-78327898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856" y="699542"/>
            <a:ext cx="4229544" cy="2304256"/>
          </a:xfrm>
        </p:spPr>
        <p:txBody>
          <a:bodyPr/>
          <a:lstStyle/>
          <a:p>
            <a:r>
              <a:rPr lang="en-US" sz="4000" dirty="0" err="1">
                <a:latin typeface="Goudy Stout" panose="0202090407030B020401" pitchFamily="18" charset="0"/>
              </a:rPr>
              <a:t>Terima</a:t>
            </a:r>
            <a:r>
              <a:rPr lang="en-US" sz="4000" dirty="0">
                <a:latin typeface="Goudy Stout" panose="0202090407030B020401" pitchFamily="18" charset="0"/>
              </a:rPr>
              <a:t> </a:t>
            </a:r>
            <a:r>
              <a:rPr lang="en-US" sz="4000" dirty="0" err="1">
                <a:latin typeface="Goudy Stout" panose="0202090407030B020401" pitchFamily="18" charset="0"/>
              </a:rPr>
              <a:t>kasih</a:t>
            </a:r>
            <a:endParaRPr lang="en-ID" sz="4000" dirty="0">
              <a:latin typeface="Goudy Stout" panose="0202090407030B020401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ullen template">
  <a:themeElements>
    <a:clrScheme name="Custom 347">
      <a:dk1>
        <a:srgbClr val="040F20"/>
      </a:dk1>
      <a:lt1>
        <a:srgbClr val="FFFFFF"/>
      </a:lt1>
      <a:dk2>
        <a:srgbClr val="717881"/>
      </a:dk2>
      <a:lt2>
        <a:srgbClr val="F3F3F3"/>
      </a:lt2>
      <a:accent1>
        <a:srgbClr val="FFDE00"/>
      </a:accent1>
      <a:accent2>
        <a:srgbClr val="FFA700"/>
      </a:accent2>
      <a:accent3>
        <a:srgbClr val="E97100"/>
      </a:accent3>
      <a:accent4>
        <a:srgbClr val="91AACF"/>
      </a:accent4>
      <a:accent5>
        <a:srgbClr val="466799"/>
      </a:accent5>
      <a:accent6>
        <a:srgbClr val="040F20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2524</TotalTime>
  <Words>320</Words>
  <Application>Microsoft Office PowerPoint</Application>
  <PresentationFormat>On-screen Show (16:9)</PresentationFormat>
  <Paragraphs>55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IBM Plex Serif SemiBold</vt:lpstr>
      <vt:lpstr>IBM Plex Serif</vt:lpstr>
      <vt:lpstr>Arial</vt:lpstr>
      <vt:lpstr>IBM Plex Serif Medium</vt:lpstr>
      <vt:lpstr>Goudy Stout</vt:lpstr>
      <vt:lpstr>IBM Plex Sans</vt:lpstr>
      <vt:lpstr>Merriweather</vt:lpstr>
      <vt:lpstr>Bahnschrift SemiBold Condensed</vt:lpstr>
      <vt:lpstr>Bahnschrift Condensed</vt:lpstr>
      <vt:lpstr>Bullen template</vt:lpstr>
      <vt:lpstr>TEKNIK FASILITASI  Disampaikan Pada Pelatihan untuk Pelatih Advokasi dan  Mobilisasi Sumber Daya untuk Meningkatkan Akses Layanan Sosial dan Pendidikan Bagi Penghayat Marap                 Waingpu, 4 Februari 2022   </vt:lpstr>
      <vt:lpstr>TEKNIK FASILITASI</vt:lpstr>
      <vt:lpstr>PowerPoint Presentation</vt:lpstr>
      <vt:lpstr> Pengertian Fasilitator Fasilitator adalah seseorang yang melakukan fasilitasi, dan membantu mengelola suatu proses pertukaran informasi dalam suatu kelompok. Peranan fasilitator adalah untuk membantu ”Bagaimana diskusi berlangsung”.  </vt:lpstr>
      <vt:lpstr>PowerPoint Presentation</vt:lpstr>
      <vt:lpstr>PowerPoint Presentation</vt:lpstr>
      <vt:lpstr>Teknik Bertanya dan Menggali Bagi Fasilitator</vt:lpstr>
      <vt:lpstr>Praktek Keterampilan Memfasilitasi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Mengenal Kewirausahaan Sosial</dc:title>
  <cp:lastModifiedBy>ASUS</cp:lastModifiedBy>
  <cp:revision>107</cp:revision>
  <cp:lastPrinted>2020-09-30T08:06:15Z</cp:lastPrinted>
  <dcterms:modified xsi:type="dcterms:W3CDTF">2022-02-04T00:37:18Z</dcterms:modified>
</cp:coreProperties>
</file>