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6" r:id="rId6"/>
    <p:sldId id="260" r:id="rId7"/>
    <p:sldId id="261" r:id="rId8"/>
    <p:sldId id="263" r:id="rId9"/>
    <p:sldId id="262" r:id="rId10"/>
    <p:sldId id="265" r:id="rId11"/>
    <p:sldId id="267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7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9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5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203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8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2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8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0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4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8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1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d.wikipedia.org/wiki/Papua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id.wikipedia.org/w/index.php?title=Peraturan_Daerah_Provinsi&amp;action=edit&amp;redlink=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d.wikipedia.org/w/index.php?title=Peraturan_Daerah_Khusus&amp;action=edit&amp;redlink=1" TargetMode="External"/><Relationship Id="rId5" Type="http://schemas.openxmlformats.org/officeDocument/2006/relationships/hyperlink" Target="https://id.wikipedia.org/wiki/Aceh" TargetMode="External"/><Relationship Id="rId4" Type="http://schemas.openxmlformats.org/officeDocument/2006/relationships/hyperlink" Target="https://id.wikipedia.org/wiki/Qanun" TargetMode="External"/><Relationship Id="rId9" Type="http://schemas.openxmlformats.org/officeDocument/2006/relationships/hyperlink" Target="https://id.wikipedia.org/wiki/Papua_Bara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6500" y="1208125"/>
            <a:ext cx="4028900" cy="3429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ID" b="1">
                <a:solidFill>
                  <a:schemeClr val="tx1"/>
                </a:solidFill>
              </a:rPr>
              <a:t>Perencanaan dan penganggaran daerah yang mendukung pemberdayaan perempuan</a:t>
            </a:r>
          </a:p>
          <a:p>
            <a:pPr>
              <a:spcBef>
                <a:spcPts val="0"/>
              </a:spcBef>
            </a:pPr>
            <a:endParaRPr lang="en-ID" sz="3600" b="1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ID">
                <a:solidFill>
                  <a:schemeClr val="tx1"/>
                </a:solidFill>
              </a:rPr>
              <a:t>Pengantar mekanisme penyusunan regulasi daerah</a:t>
            </a:r>
            <a:endParaRPr lang="id-ID" sz="36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" y="685800"/>
            <a:ext cx="8310600" cy="5260200"/>
            <a:chOff x="565275" y="685800"/>
            <a:chExt cx="8310600" cy="5260200"/>
          </a:xfrm>
          <a:solidFill>
            <a:srgbClr val="FFC000"/>
          </a:solidFill>
        </p:grpSpPr>
        <p:sp>
          <p:nvSpPr>
            <p:cNvPr id="4" name="Half Frame 3"/>
            <p:cNvSpPr/>
            <p:nvPr/>
          </p:nvSpPr>
          <p:spPr>
            <a:xfrm>
              <a:off x="565275" y="685800"/>
              <a:ext cx="1296000" cy="5184000"/>
            </a:xfrm>
            <a:prstGeom prst="halfFram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flipH="1" flipV="1">
              <a:off x="7723875" y="762000"/>
              <a:ext cx="1152000" cy="5184000"/>
            </a:xfrm>
            <a:prstGeom prst="halfFram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3" descr="D:\#01 PROPOSAL CSO -BARNFONDEN\# Modul ToT SA -CSO LA from YSKK\Modul TOT  Advokasi\PB.Dasar Hukum PAUD-Rev\941px-National_emblem_of_Indonesia_Garuda_Pancasila.svg.png">
            <a:extLst>
              <a:ext uri="{FF2B5EF4-FFF2-40B4-BE49-F238E27FC236}">
                <a16:creationId xmlns:a16="http://schemas.microsoft.com/office/drawing/2014/main" id="{88CD7687-7FA2-43DB-A00C-3957A6B89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1879" y="1563300"/>
            <a:ext cx="3147996" cy="3429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9D4CB-02CA-49E5-9A4B-009912F7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03954"/>
            <a:ext cx="7055380" cy="1919465"/>
          </a:xfrm>
        </p:spPr>
        <p:txBody>
          <a:bodyPr/>
          <a:lstStyle/>
          <a:p>
            <a:r>
              <a:rPr lang="en-US" sz="3600"/>
              <a:t>Peran Perempuan Dalam Putusan Mahkamah Konstitusi No. 97/PUU-XIV/2016</a:t>
            </a:r>
            <a:br>
              <a:rPr lang="en-US" sz="3600"/>
            </a:br>
            <a:endParaRPr lang="en-ID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2E93-A3FF-4FBC-A0E1-77474F9D2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173" y="3048000"/>
            <a:ext cx="6711654" cy="23622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Terdapat </a:t>
            </a:r>
            <a:r>
              <a:rPr lang="en-US" sz="3600" b="1"/>
              <a:t>61</a:t>
            </a:r>
            <a:r>
              <a:rPr lang="en-US"/>
              <a:t> Kali kata </a:t>
            </a:r>
            <a:r>
              <a:rPr lang="en-US" sz="2400" b="1"/>
              <a:t>“Perempuan” </a:t>
            </a:r>
            <a:r>
              <a:rPr lang="en-US"/>
              <a:t>disebut. </a:t>
            </a:r>
          </a:p>
          <a:p>
            <a:pPr marL="0" indent="0">
              <a:buNone/>
            </a:pPr>
            <a:r>
              <a:rPr lang="en-US"/>
              <a:t>Diantaranya terdapat </a:t>
            </a:r>
            <a:r>
              <a:rPr lang="en-US" sz="3600" b="1"/>
              <a:t>20</a:t>
            </a:r>
            <a:r>
              <a:rPr lang="en-US"/>
              <a:t> kali pandangan </a:t>
            </a:r>
            <a:r>
              <a:rPr lang="en-US" sz="2400" b="1"/>
              <a:t>“Komnas Perempuan”</a:t>
            </a:r>
            <a:r>
              <a:rPr lang="en-US"/>
              <a:t> disebutkan.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929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669C8-4E76-427C-A18B-E3B1EB26A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7055380" cy="1400530"/>
          </a:xfrm>
        </p:spPr>
        <p:txBody>
          <a:bodyPr/>
          <a:lstStyle/>
          <a:p>
            <a:r>
              <a:rPr lang="en-US" sz="4000"/>
              <a:t>Kritik dari James Buchanan (1986)</a:t>
            </a:r>
            <a:endParaRPr lang="en-ID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9B39C-B5D1-47EB-B267-3A479372E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426" y="2971800"/>
            <a:ext cx="6711654" cy="2747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/>
              <a:t>Kebijakan Publik hanya akan menciptakan nilai tambah dan manfaat jika kepentingan actor politik sesuai dengan penggunaan sumberdaya yang efektif dan efisien.</a:t>
            </a:r>
            <a:endParaRPr lang="en-ID" sz="2800"/>
          </a:p>
        </p:txBody>
      </p:sp>
    </p:spTree>
    <p:extLst>
      <p:ext uri="{BB962C8B-B14F-4D97-AF65-F5344CB8AC3E}">
        <p14:creationId xmlns:p14="http://schemas.microsoft.com/office/powerpoint/2010/main" val="37270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83F7-28D7-4D9C-8E46-C59EBA017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10" y="2286000"/>
            <a:ext cx="7055380" cy="2286000"/>
          </a:xfrm>
        </p:spPr>
        <p:txBody>
          <a:bodyPr/>
          <a:lstStyle/>
          <a:p>
            <a:pPr algn="ctr"/>
            <a:r>
              <a:rPr lang="en-US"/>
              <a:t>Terima kasih</a:t>
            </a:r>
            <a:br>
              <a:rPr lang="en-US"/>
            </a:br>
            <a:br>
              <a:rPr lang="en-US"/>
            </a:br>
            <a:r>
              <a:rPr lang="en-US"/>
              <a:t>Salam Berdesa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34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31842" y="1381435"/>
            <a:ext cx="4916975" cy="684000"/>
            <a:chOff x="461350" y="813250"/>
            <a:chExt cx="4916975" cy="684000"/>
          </a:xfrm>
        </p:grpSpPr>
        <p:grpSp>
          <p:nvGrpSpPr>
            <p:cNvPr id="3" name="Group 8"/>
            <p:cNvGrpSpPr/>
            <p:nvPr/>
          </p:nvGrpSpPr>
          <p:grpSpPr>
            <a:xfrm>
              <a:off x="1034925" y="1016925"/>
              <a:ext cx="4343400" cy="304800"/>
              <a:chOff x="1034925" y="1016925"/>
              <a:chExt cx="4343400" cy="3048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1034925" y="1176250"/>
                <a:ext cx="4343400" cy="1588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3581400" y="1016925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2050" name="Picture 2" descr="D:\#01 PROPOSAL CSO -BARNFONDEN\# Modul ToT SA -CSO LA from YSKK\Modul TOT  Advokasi\PB.PEMETAAN DESA -Rev\tempat-wisata-favorit-pelajar-di-luar-neger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61350" y="813250"/>
              <a:ext cx="684000" cy="684000"/>
            </a:xfrm>
            <a:prstGeom prst="rect">
              <a:avLst/>
            </a:prstGeom>
            <a:noFill/>
          </p:spPr>
        </p:pic>
      </p:grpSp>
      <p:grpSp>
        <p:nvGrpSpPr>
          <p:cNvPr id="5" name="Group 17"/>
          <p:cNvGrpSpPr/>
          <p:nvPr/>
        </p:nvGrpSpPr>
        <p:grpSpPr>
          <a:xfrm>
            <a:off x="1653537" y="2650669"/>
            <a:ext cx="5074925" cy="842962"/>
            <a:chOff x="249375" y="1905000"/>
            <a:chExt cx="5074925" cy="842962"/>
          </a:xfrm>
        </p:grpSpPr>
        <p:grpSp>
          <p:nvGrpSpPr>
            <p:cNvPr id="8" name="Group 8"/>
            <p:cNvGrpSpPr/>
            <p:nvPr/>
          </p:nvGrpSpPr>
          <p:grpSpPr>
            <a:xfrm>
              <a:off x="980900" y="2161325"/>
              <a:ext cx="4343400" cy="304800"/>
              <a:chOff x="1034925" y="1016925"/>
              <a:chExt cx="4343400" cy="3048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034925" y="1176250"/>
                <a:ext cx="4343400" cy="1588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2534025" y="1016925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2051" name="Picture 3" descr="D:\#01 PROPOSAL CSO -BARNFONDEN\# Modul ToT SA -CSO LA from YSKK\Modul TOT  Advokasi\PB.PEMETAAN DESA -Rev\Metod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9375" y="1905000"/>
              <a:ext cx="842962" cy="842962"/>
            </a:xfrm>
            <a:prstGeom prst="rect">
              <a:avLst/>
            </a:prstGeom>
            <a:noFill/>
          </p:spPr>
        </p:pic>
      </p:grpSp>
      <p:grpSp>
        <p:nvGrpSpPr>
          <p:cNvPr id="9" name="Group 34"/>
          <p:cNvGrpSpPr/>
          <p:nvPr/>
        </p:nvGrpSpPr>
        <p:grpSpPr>
          <a:xfrm>
            <a:off x="3090330" y="3949493"/>
            <a:ext cx="4879430" cy="914400"/>
            <a:chOff x="3350170" y="3649724"/>
            <a:chExt cx="4879430" cy="914400"/>
          </a:xfrm>
        </p:grpSpPr>
        <p:grpSp>
          <p:nvGrpSpPr>
            <p:cNvPr id="10" name="Group 26"/>
            <p:cNvGrpSpPr/>
            <p:nvPr/>
          </p:nvGrpSpPr>
          <p:grpSpPr>
            <a:xfrm>
              <a:off x="3834900" y="3886200"/>
              <a:ext cx="4394700" cy="533400"/>
              <a:chOff x="3834900" y="3886200"/>
              <a:chExt cx="4394700" cy="5334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834900" y="4121725"/>
                <a:ext cx="4343400" cy="158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7696200" y="39624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7620000" y="3886200"/>
                <a:ext cx="609600" cy="53340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52" name="Picture 4" descr="D:\#01 PROPOSAL CSO -BARNFONDEN\# Modul ToT SA -CSO LA from YSKK\Modul TOT  Advokasi\PB.PEMETAAN DESA -Rev\alat bantu belajar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50170" y="3649724"/>
              <a:ext cx="914400" cy="914400"/>
            </a:xfrm>
            <a:prstGeom prst="rect">
              <a:avLst/>
            </a:prstGeom>
            <a:noFill/>
          </p:spPr>
        </p:pic>
      </p:grpSp>
      <p:sp>
        <p:nvSpPr>
          <p:cNvPr id="36" name="Rectangle 35"/>
          <p:cNvSpPr/>
          <p:nvPr/>
        </p:nvSpPr>
        <p:spPr>
          <a:xfrm>
            <a:off x="4188962" y="3978378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rgbClr val="C00000"/>
                </a:solidFill>
                <a:effectLst>
                  <a:glow rad="177800">
                    <a:schemeClr val="tx1"/>
                  </a:glow>
                </a:effectLst>
              </a:rPr>
              <a:t>Kertas Plano (flipchart), Metaplan, Spidol, Selotip</a:t>
            </a:r>
          </a:p>
        </p:txBody>
      </p:sp>
      <p:grpSp>
        <p:nvGrpSpPr>
          <p:cNvPr id="11" name="Group 37"/>
          <p:cNvGrpSpPr/>
          <p:nvPr/>
        </p:nvGrpSpPr>
        <p:grpSpPr>
          <a:xfrm>
            <a:off x="4554703" y="5452835"/>
            <a:ext cx="3522268" cy="838200"/>
            <a:chOff x="580698" y="5415460"/>
            <a:chExt cx="3522268" cy="838200"/>
          </a:xfrm>
        </p:grpSpPr>
        <p:grpSp>
          <p:nvGrpSpPr>
            <p:cNvPr id="12" name="Group 29"/>
            <p:cNvGrpSpPr/>
            <p:nvPr/>
          </p:nvGrpSpPr>
          <p:grpSpPr>
            <a:xfrm>
              <a:off x="1221802" y="5623048"/>
              <a:ext cx="2881164" cy="533400"/>
              <a:chOff x="3834900" y="3886200"/>
              <a:chExt cx="2881164" cy="53340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3834900" y="4121725"/>
                <a:ext cx="2808000" cy="1588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6245728" y="39624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6106464" y="3886200"/>
                <a:ext cx="609600" cy="53340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53" name="Picture 5" descr="D:\#01 PROPOSAL CSO -BARNFONDEN\# Modul ToT SA -CSO LA from YSKK\Modul TOT  Advokasi\PB.PEMETAAN DESA -Rev\Waktu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0698" y="5415460"/>
              <a:ext cx="838200" cy="838200"/>
            </a:xfrm>
            <a:prstGeom prst="rect">
              <a:avLst/>
            </a:prstGeom>
            <a:noFill/>
          </p:spPr>
        </p:pic>
      </p:grpSp>
      <p:sp>
        <p:nvSpPr>
          <p:cNvPr id="39" name="Round Diagonal Corner Rectangle 38"/>
          <p:cNvSpPr/>
          <p:nvPr/>
        </p:nvSpPr>
        <p:spPr>
          <a:xfrm>
            <a:off x="6513518" y="5565023"/>
            <a:ext cx="1440000" cy="715089"/>
          </a:xfrm>
          <a:prstGeom prst="round2Diag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30</a:t>
            </a:r>
            <a:r>
              <a:rPr lang="id-ID" sz="36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id-ID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5842" y="1286411"/>
            <a:ext cx="5877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Peserta memahami dasar </a:t>
            </a:r>
            <a:r>
              <a:rPr lang="id-ID" sz="2400" b="1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hukum </a:t>
            </a:r>
            <a:r>
              <a:rPr lang="en-US" sz="2400" b="1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Pemberdayaan Perempuan</a:t>
            </a:r>
            <a:endParaRPr lang="id-ID" sz="2400" b="1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77191" y="2618724"/>
            <a:ext cx="5779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rgbClr val="002060"/>
                </a:solidFill>
                <a:effectLst>
                  <a:glow rad="228600">
                    <a:schemeClr val="tx1"/>
                  </a:glow>
                </a:effectLst>
              </a:rPr>
              <a:t>Curah Pendapat,Diskusi Kelompok dan Pleno</a:t>
            </a:r>
          </a:p>
          <a:p>
            <a:r>
              <a:rPr lang="id-ID" sz="2400" b="1" dirty="0">
                <a:solidFill>
                  <a:srgbClr val="002060"/>
                </a:solidFill>
                <a:effectLst>
                  <a:glow rad="228600">
                    <a:schemeClr val="tx1"/>
                  </a:glow>
                </a:effectLst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animBg="1"/>
      <p:bldP spid="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#01 PROPOSAL CSO -BARNFONDEN\# Modul ToT SA -CSO LA from YSKK\Modul TOT  Advokasi\PB.Dasar Hukum PAUD-Rev\Sekilas Info bann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682"/>
            <a:ext cx="2095500" cy="733425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457200" y="895351"/>
            <a:ext cx="7543800" cy="1294046"/>
            <a:chOff x="457200" y="1581151"/>
            <a:chExt cx="7543800" cy="1294046"/>
          </a:xfrm>
        </p:grpSpPr>
        <p:sp>
          <p:nvSpPr>
            <p:cNvPr id="5" name="Rectangle 4"/>
            <p:cNvSpPr/>
            <p:nvPr/>
          </p:nvSpPr>
          <p:spPr>
            <a:xfrm>
              <a:off x="1295400" y="1643435"/>
              <a:ext cx="6705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b="1" dirty="0"/>
                <a:t>UNDANG-UNDANG REPUBLIK INDONESIA</a:t>
              </a:r>
              <a:br>
                <a:rPr lang="id-ID" b="1" dirty="0"/>
              </a:br>
              <a:r>
                <a:rPr lang="id-ID" b="1" dirty="0"/>
                <a:t>NOMOR 12 TAHUN 2011</a:t>
              </a:r>
              <a:br>
                <a:rPr lang="id-ID" b="1" dirty="0"/>
              </a:br>
              <a:r>
                <a:rPr lang="id-ID" b="1" dirty="0"/>
                <a:t>TENTANG</a:t>
              </a:r>
              <a:br>
                <a:rPr lang="id-ID" b="1" dirty="0"/>
              </a:br>
              <a:r>
                <a:rPr lang="id-ID" b="1" dirty="0"/>
                <a:t>PEMBENTUKAN PERATURAN PERUNDANG-UNDANGAN</a:t>
              </a:r>
              <a:endParaRPr lang="id-ID" dirty="0"/>
            </a:p>
          </p:txBody>
        </p:sp>
        <p:pic>
          <p:nvPicPr>
            <p:cNvPr id="2051" name="Picture 3" descr="D:\#01 PROPOSAL CSO -BARNFONDEN\# Modul ToT SA -CSO LA from YSKK\Modul TOT  Advokasi\PB.Dasar Hukum PAUD-Rev\941px-National_emblem_of_Indonesia_Garuda_Pancasila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581151"/>
              <a:ext cx="1188000" cy="1294046"/>
            </a:xfrm>
            <a:prstGeom prst="rect">
              <a:avLst/>
            </a:prstGeom>
            <a:noFill/>
          </p:spPr>
        </p:pic>
      </p:grpSp>
      <p:sp>
        <p:nvSpPr>
          <p:cNvPr id="7" name="Rectangle 6"/>
          <p:cNvSpPr/>
          <p:nvPr/>
        </p:nvSpPr>
        <p:spPr>
          <a:xfrm>
            <a:off x="1519871" y="2260493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b="1" dirty="0"/>
              <a:t>BAB III</a:t>
            </a:r>
            <a:r>
              <a:rPr lang="id-ID" sz="1600" dirty="0"/>
              <a:t> JENIS, HIERARKI, DAN MATERI MUATAN PERATURAN PERUNDANG-UNDANGAN </a:t>
            </a:r>
            <a:r>
              <a:rPr lang="id-ID" sz="1600" b="1" dirty="0"/>
              <a:t>Pasal 7 (1)</a:t>
            </a:r>
            <a:r>
              <a:rPr lang="id-ID" sz="1600" dirty="0"/>
              <a:t> Jenis dan hierarki Peraturan Perundang-undangan terdiri atas:</a:t>
            </a:r>
          </a:p>
        </p:txBody>
      </p:sp>
      <p:sp>
        <p:nvSpPr>
          <p:cNvPr id="9" name="Rectangle 8"/>
          <p:cNvSpPr/>
          <p:nvPr/>
        </p:nvSpPr>
        <p:spPr>
          <a:xfrm>
            <a:off x="324256" y="3429000"/>
            <a:ext cx="4255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id-ID" b="1" dirty="0">
                <a:solidFill>
                  <a:srgbClr val="FFFF00"/>
                </a:solidFill>
              </a:rPr>
              <a:t>Undang-Undang Dasar Negara Republik Indonesia   Tahun 1945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5332" y="4067586"/>
            <a:ext cx="4226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b. Ketetapan Majelis Permusyawaratan Rakyat;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6969" y="4735728"/>
            <a:ext cx="3951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>
                <a:solidFill>
                  <a:srgbClr val="FFFF00"/>
                </a:solidFill>
              </a:rPr>
              <a:t>c. Undang-Undang</a:t>
            </a:r>
            <a:r>
              <a:rPr lang="en-US" b="1" dirty="0">
                <a:solidFill>
                  <a:srgbClr val="FFFF00"/>
                </a:solidFill>
              </a:rPr>
              <a:t>/</a:t>
            </a:r>
            <a:r>
              <a:rPr lang="id-ID" b="1" dirty="0">
                <a:solidFill>
                  <a:srgbClr val="FFFF00"/>
                </a:solidFill>
              </a:rPr>
              <a:t> Peraturan Pemerintah Pengganti Undang-Undang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4256" y="5726668"/>
            <a:ext cx="2540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d. Peraturan Pemerintah;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6969" y="6134789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rgbClr val="FFFF00"/>
                </a:solidFill>
              </a:rPr>
              <a:t>e. Peraturan Presiden;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46700" y="3540793"/>
            <a:ext cx="3531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f. Peraturan Daerah Provinsi;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16" name="Rectangle 15"/>
          <p:cNvSpPr/>
          <p:nvPr/>
        </p:nvSpPr>
        <p:spPr>
          <a:xfrm>
            <a:off x="4846700" y="4064675"/>
            <a:ext cx="42266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g. Peraturan Daerah Kabupaten/Kota</a:t>
            </a:r>
            <a:r>
              <a:rPr lang="en-US" dirty="0"/>
              <a:t> </a:t>
            </a:r>
            <a:r>
              <a:rPr lang="id-ID" dirty="0"/>
              <a:t>termasuk pula </a:t>
            </a:r>
            <a:r>
              <a:rPr lang="id-ID" b="1" i="1" dirty="0">
                <a:solidFill>
                  <a:srgbClr val="FFFF00"/>
                </a:solidFill>
                <a:hlinkClick r:id="rId4" tooltip="Qanu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Qanun</a:t>
            </a:r>
            <a:r>
              <a:rPr lang="id-ID" dirty="0"/>
              <a:t> yang berlaku di </a:t>
            </a:r>
            <a:r>
              <a:rPr lang="id-ID" b="1" dirty="0">
                <a:solidFill>
                  <a:srgbClr val="FFFF00"/>
                </a:solidFill>
                <a:hlinkClick r:id="rId5" tooltip="Ace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Aceh</a:t>
            </a:r>
            <a:r>
              <a:rPr lang="id-ID" dirty="0"/>
              <a:t>,</a:t>
            </a:r>
            <a:r>
              <a:rPr lang="en-US" dirty="0"/>
              <a:t> </a:t>
            </a:r>
            <a:r>
              <a:rPr lang="id-ID" dirty="0"/>
              <a:t>serta  </a:t>
            </a:r>
            <a:r>
              <a:rPr lang="id-ID" b="1" i="1" dirty="0">
                <a:solidFill>
                  <a:srgbClr val="FFFF00"/>
                </a:solidFill>
                <a:hlinkClick r:id="rId6" tooltip="Peraturan Daerah Khusus (halaman belum tersedi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Perdasus</a:t>
            </a:r>
            <a:r>
              <a:rPr lang="id-ID" dirty="0"/>
              <a:t> dan </a:t>
            </a:r>
            <a:r>
              <a:rPr lang="id-ID" b="1" i="1" dirty="0">
                <a:solidFill>
                  <a:srgbClr val="FFFF00"/>
                </a:solidFill>
                <a:hlinkClick r:id="rId7" tooltip="Peraturan Daerah Provinsi (halaman belum tersedi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Perdasi</a:t>
            </a:r>
            <a:r>
              <a:rPr lang="id-ID" dirty="0"/>
              <a:t> yang berlaku di</a:t>
            </a:r>
            <a:r>
              <a:rPr lang="en-US" dirty="0"/>
              <a:t> </a:t>
            </a:r>
            <a:r>
              <a:rPr lang="id-ID" dirty="0"/>
              <a:t>Provinsi </a:t>
            </a:r>
            <a:r>
              <a:rPr lang="id-ID" b="1" dirty="0">
                <a:solidFill>
                  <a:srgbClr val="FFFF00"/>
                </a:solidFill>
                <a:hlinkClick r:id="rId8" tooltip="Papu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Papua</a:t>
            </a:r>
            <a:r>
              <a:rPr lang="id-ID" dirty="0"/>
              <a:t> dan </a:t>
            </a:r>
            <a:r>
              <a:rPr lang="id-ID" b="1" dirty="0">
                <a:solidFill>
                  <a:srgbClr val="FFFF00"/>
                </a:solidFill>
                <a:hlinkClick r:id="rId9" tooltip="Papua Bara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Papua Barat</a:t>
            </a:r>
            <a:endParaRPr lang="id-ID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53300" cy="132556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id-ID" sz="2800" dirty="0"/>
              <a:t>Bagaimana dengan kedudukan </a:t>
            </a:r>
            <a:r>
              <a:rPr lang="id-ID" sz="2800" b="1" u="sng" dirty="0"/>
              <a:t>Peraturan Menteri</a:t>
            </a:r>
            <a:r>
              <a:rPr lang="id-ID" sz="2800" dirty="0"/>
              <a:t> dan </a:t>
            </a:r>
            <a:r>
              <a:rPr lang="id-ID" sz="2800" b="1" u="sng" dirty="0"/>
              <a:t>Peraturan Desa</a:t>
            </a:r>
            <a:r>
              <a:rPr lang="id-ID" sz="2800" b="1" dirty="0"/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068" y="1752600"/>
            <a:ext cx="7965332" cy="47244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id-ID" b="1" u="sng" dirty="0"/>
              <a:t>Pasal </a:t>
            </a:r>
            <a:r>
              <a:rPr lang="id-ID" b="1" u="sng"/>
              <a:t>8 </a:t>
            </a:r>
            <a:endParaRPr lang="en-US" b="1" u="sng"/>
          </a:p>
          <a:p>
            <a:pPr algn="just">
              <a:buNone/>
            </a:pPr>
            <a:r>
              <a:rPr lang="id-ID" b="1" u="sng"/>
              <a:t>(1</a:t>
            </a:r>
            <a:r>
              <a:rPr lang="id-ID"/>
              <a:t>)Jenis </a:t>
            </a:r>
            <a:r>
              <a:rPr lang="id-ID" dirty="0"/>
              <a:t>Peraturan Perundang-undangan selain sebagaimana dimaksud dalam </a:t>
            </a:r>
            <a:r>
              <a:rPr lang="id-ID" b="1" u="sng" dirty="0"/>
              <a:t>Pasal 7 ayat (1)</a:t>
            </a:r>
            <a:r>
              <a:rPr lang="id-ID" dirty="0"/>
              <a:t> mencakup peraturan</a:t>
            </a:r>
            <a:r>
              <a:rPr lang="en-US" dirty="0"/>
              <a:t> </a:t>
            </a:r>
            <a:r>
              <a:rPr lang="id-ID" dirty="0"/>
              <a:t>yang ditetapkan oleh Majelis Permusyawaratan Rakyat, Dewan Perwakilan Rakyat, Dewan Perwakilan Daerah, Mahkamah Agung, Mahkamah Konstitusi, Badan Pemeriksa Keuangan, Komisi Yudisial, Bank Indonesia, </a:t>
            </a:r>
            <a:r>
              <a:rPr lang="id-ID" sz="2200" b="1" u="sng" dirty="0"/>
              <a:t>Menteri</a:t>
            </a:r>
            <a:r>
              <a:rPr lang="id-ID" u="sng" dirty="0"/>
              <a:t>,</a:t>
            </a:r>
            <a:r>
              <a:rPr lang="id-ID" dirty="0"/>
              <a:t> badan, lembaga, atau komisi yang setingkat yang dibentuk dengan Undang-Undang atau Pemerintah atas perintah Undang-Undang, Dewan Perwakilan Rakyat Daerah Provinsi, Gubernur, Dewan Perwakilan Rakyat Daerah Kabupaten/Kota, Bupati/Walikota, </a:t>
            </a:r>
            <a:r>
              <a:rPr lang="id-ID" sz="2200" b="1" u="sng" dirty="0"/>
              <a:t>Kepala Desa </a:t>
            </a:r>
            <a:r>
              <a:rPr lang="id-ID" dirty="0"/>
              <a:t>atau yang setingkat. </a:t>
            </a:r>
          </a:p>
          <a:p>
            <a:pPr algn="just">
              <a:buNone/>
            </a:pPr>
            <a:r>
              <a:rPr lang="id-ID" dirty="0"/>
              <a:t>(</a:t>
            </a:r>
            <a:r>
              <a:rPr lang="id-ID"/>
              <a:t>2)Peraturan </a:t>
            </a:r>
            <a:r>
              <a:rPr lang="id-ID" dirty="0"/>
              <a:t>Perundang-undangan sebagaimana dimaksud pada ayat (1) </a:t>
            </a:r>
            <a:r>
              <a:rPr lang="id-ID" sz="2200" b="1" dirty="0"/>
              <a:t>diakui keberadaannya dan mempunyai kekuatan hukum mengikat sepanjang diperintahkan oleh Peraturan Perundang-undangan yang lebih tinggi atau dibentuk berdasarkan kewenangan.</a:t>
            </a:r>
          </a:p>
          <a:p>
            <a:pPr algn="just">
              <a:buNone/>
            </a:pP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7313A-D046-40C7-8850-840BB0D9C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2057400"/>
            <a:ext cx="67818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/>
              <a:t>Pasal 69 ayat (3) Undang-undang nomor 6 tahun 2014.</a:t>
            </a:r>
          </a:p>
          <a:p>
            <a:pPr marL="0" indent="0">
              <a:buNone/>
            </a:pPr>
            <a:r>
              <a:rPr lang="en-US" sz="2800"/>
              <a:t>Peraturan desa ditetapkan oleh kepala desa setelah dibahas dan disepakati Bersama dengan BPD.</a:t>
            </a:r>
            <a:endParaRPr lang="en-ID" sz="2800"/>
          </a:p>
        </p:txBody>
      </p:sp>
    </p:spTree>
    <p:extLst>
      <p:ext uri="{BB962C8B-B14F-4D97-AF65-F5344CB8AC3E}">
        <p14:creationId xmlns:p14="http://schemas.microsoft.com/office/powerpoint/2010/main" val="302409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613" y="2362200"/>
            <a:ext cx="6629400" cy="1447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id-ID" sz="4000" dirty="0"/>
              <a:t>“regulasi apa saja yang terkait </a:t>
            </a:r>
            <a:r>
              <a:rPr lang="id-ID" sz="4000"/>
              <a:t>dengan </a:t>
            </a:r>
            <a:r>
              <a:rPr lang="en-US" sz="4000"/>
              <a:t>Pemberdayaan Perempuan </a:t>
            </a:r>
            <a:r>
              <a:rPr lang="id-ID" sz="4000" dirty="0"/>
              <a:t>?”</a:t>
            </a:r>
          </a:p>
          <a:p>
            <a:pPr>
              <a:buNone/>
            </a:pPr>
            <a:endParaRPr lang="id-ID" sz="3600" dirty="0"/>
          </a:p>
          <a:p>
            <a:pPr algn="ctr">
              <a:buNone/>
            </a:pPr>
            <a:endParaRPr lang="id-ID" dirty="0"/>
          </a:p>
        </p:txBody>
      </p:sp>
      <p:pic>
        <p:nvPicPr>
          <p:cNvPr id="6" name="Picture 2" descr="D:\#01 PROPOSAL CSO -BARNFONDEN\# Modul ToT SA -CSO LA from YSKK\Modul TOT  Advokasi\PB.KELEMBAGAAN DESA -Rev\title-icon-tk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8A20E"/>
              </a:clrFrom>
              <a:clrTo>
                <a:srgbClr val="08A2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3810000"/>
            <a:ext cx="1636121" cy="144780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F5B367-EB7C-47D2-AF55-C552682A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5" y="1447800"/>
            <a:ext cx="1862138" cy="3054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57349"/>
            <a:ext cx="5334000" cy="207645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/>
              <a:t>“</a:t>
            </a:r>
            <a:r>
              <a:rPr lang="id-ID" sz="2800" dirty="0"/>
              <a:t>apakah regulasi yang terkait dengan </a:t>
            </a:r>
            <a:r>
              <a:rPr lang="id-ID" sz="4800"/>
              <a:t>UU Des</a:t>
            </a:r>
            <a:r>
              <a:rPr lang="en-US" sz="4800"/>
              <a:t>a </a:t>
            </a:r>
            <a:r>
              <a:rPr lang="en-US" sz="3000"/>
              <a:t>no. 6 tahun 2014</a:t>
            </a:r>
            <a:r>
              <a:rPr lang="id-ID" sz="2800"/>
              <a:t> </a:t>
            </a:r>
            <a:r>
              <a:rPr lang="id-ID" sz="2800" dirty="0"/>
              <a:t>ada </a:t>
            </a:r>
            <a:r>
              <a:rPr lang="id-ID" sz="2800"/>
              <a:t>muatan </a:t>
            </a:r>
            <a:r>
              <a:rPr lang="en-US" sz="2800"/>
              <a:t>Peberdayaan Perempuan</a:t>
            </a:r>
            <a:r>
              <a:rPr lang="id-ID" sz="2800"/>
              <a:t>?”</a:t>
            </a:r>
            <a:endParaRPr lang="id-ID" sz="2800" dirty="0"/>
          </a:p>
        </p:txBody>
      </p:sp>
      <p:pic>
        <p:nvPicPr>
          <p:cNvPr id="4" name="Picture 1" descr="D:\#01 PROPOSAL CSO -BARNFONDEN\# Modul ToT SA -CSO LA from YSKK\Modul TOT  Advokasi\PB.KELEMBAGAAN DESA -Rev\Bertanya.jpg"/>
          <p:cNvPicPr>
            <a:picLocks noChangeAspect="1" noChangeArrowheads="1"/>
          </p:cNvPicPr>
          <p:nvPr/>
        </p:nvPicPr>
        <p:blipFill>
          <a:blip r:embed="rId2"/>
          <a:srcRect l="7159" r="10515"/>
          <a:stretch>
            <a:fillRect/>
          </a:stretch>
        </p:blipFill>
        <p:spPr bwMode="auto">
          <a:xfrm>
            <a:off x="457199" y="1524000"/>
            <a:ext cx="2980735" cy="35814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074" name="Picture 2" descr="D:\#01 PROPOSAL CSO -BARNFONDEN\# Modul ToT SA -CSO LA from YSKK\Modul TOT  Advokasi\PB.KELEMBAGAAN DESA -Rev\UU DE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733800"/>
            <a:ext cx="3433267" cy="1676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BA634-B7EC-4C35-BE3B-8ECB4FF6C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2895600" cy="838200"/>
          </a:xfrm>
        </p:spPr>
        <p:txBody>
          <a:bodyPr/>
          <a:lstStyle/>
          <a:p>
            <a:r>
              <a:rPr lang="en-US"/>
              <a:t>UU Desa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6D2D5-0F09-4498-B95D-ADCA645FA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7924800" cy="5562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D" sz="3400"/>
              <a:t>Pasal 54 </a:t>
            </a:r>
          </a:p>
          <a:p>
            <a:pPr marL="0" indent="0">
              <a:buNone/>
            </a:pPr>
            <a:r>
              <a:rPr lang="en-ID" sz="2400"/>
              <a:t>(1) Musyawarah Desa merupakan forum permusyawaratan yang diikuti oleh Badan Permusyawaratan Desa, Pemerintah Desa, dan </a:t>
            </a:r>
            <a:r>
              <a:rPr lang="en-ID" sz="3400" b="1" i="1"/>
              <a:t>unsur masyarakat  </a:t>
            </a:r>
            <a:r>
              <a:rPr lang="en-ID" sz="2400"/>
              <a:t>Desa untuk memusyawarahkan hal yang bersifat strategis dalam penyelenggaraan Pemerintahan Desa. </a:t>
            </a:r>
          </a:p>
          <a:p>
            <a:pPr marL="0" indent="0">
              <a:buNone/>
            </a:pPr>
            <a:r>
              <a:rPr lang="en-ID" sz="2400"/>
              <a:t>(2) Hal yang bersifat strategis sebagaimana dimaksud pada ayat (1) meliputi: </a:t>
            </a:r>
          </a:p>
          <a:p>
            <a:pPr marL="457200" indent="-457200">
              <a:buAutoNum type="alphaLcPeriod"/>
            </a:pPr>
            <a:r>
              <a:rPr lang="en-ID" sz="2400"/>
              <a:t>penataan Desa; </a:t>
            </a:r>
          </a:p>
          <a:p>
            <a:pPr marL="457200" indent="-457200">
              <a:buAutoNum type="alphaLcPeriod"/>
            </a:pPr>
            <a:r>
              <a:rPr lang="en-ID" sz="2400"/>
              <a:t>perencanaan Desa; </a:t>
            </a:r>
          </a:p>
          <a:p>
            <a:pPr marL="457200" indent="-457200">
              <a:buAutoNum type="alphaLcPeriod"/>
            </a:pPr>
            <a:r>
              <a:rPr lang="en-ID" sz="2400"/>
              <a:t>kerja sama Desa; </a:t>
            </a:r>
          </a:p>
          <a:p>
            <a:pPr marL="457200" indent="-457200">
              <a:buAutoNum type="alphaLcPeriod"/>
            </a:pPr>
            <a:r>
              <a:rPr lang="en-ID" sz="2400"/>
              <a:t>rencana investasi yang masuk ke Desa; </a:t>
            </a:r>
          </a:p>
          <a:p>
            <a:pPr marL="457200" indent="-457200">
              <a:buAutoNum type="alphaLcPeriod"/>
            </a:pPr>
            <a:r>
              <a:rPr lang="en-ID" sz="2400"/>
              <a:t>pembentukan BUM Desa;  </a:t>
            </a:r>
          </a:p>
          <a:p>
            <a:pPr marL="457200" indent="-457200">
              <a:buAutoNum type="alphaLcPeriod"/>
            </a:pPr>
            <a:r>
              <a:rPr lang="en-ID" sz="2400"/>
              <a:t>penambahan dan pelepasan Aset Desa; dan </a:t>
            </a:r>
          </a:p>
          <a:p>
            <a:pPr marL="457200" indent="-457200">
              <a:buAutoNum type="alphaLcPeriod"/>
            </a:pPr>
            <a:r>
              <a:rPr lang="en-ID" sz="2400"/>
              <a:t>kejadian luar biasa. </a:t>
            </a:r>
          </a:p>
          <a:p>
            <a:pPr marL="0" indent="0">
              <a:buNone/>
            </a:pPr>
            <a:r>
              <a:rPr lang="en-ID" sz="2400"/>
              <a:t>(3) Musyawarah Desa sebagaimana dimaksud pada  ayat (1) dilaksanakan paling kurang sekali dalam 1 (satu) tahun.  </a:t>
            </a:r>
          </a:p>
          <a:p>
            <a:pPr marL="0" indent="0">
              <a:buNone/>
            </a:pPr>
            <a:r>
              <a:rPr lang="en-ID" sz="2400"/>
              <a:t>(4) Musyawarah Desa sebagaimana dimaksud pada ayat (1) dibiayai dari Anggaran Pendapatan dan Belanja Desa.</a:t>
            </a:r>
          </a:p>
        </p:txBody>
      </p:sp>
    </p:spTree>
    <p:extLst>
      <p:ext uri="{BB962C8B-B14F-4D97-AF65-F5344CB8AC3E}">
        <p14:creationId xmlns:p14="http://schemas.microsoft.com/office/powerpoint/2010/main" val="411964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BA634-B7EC-4C35-BE3B-8ECB4FF6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UU Desa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6D2D5-0F09-4498-B95D-ADCA645FA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6477000" cy="4495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800" b="1"/>
              <a:t>Pasal  58 </a:t>
            </a:r>
          </a:p>
          <a:p>
            <a:pPr algn="just"/>
            <a:r>
              <a:rPr lang="en-ID" sz="2400"/>
              <a:t>(1) Jumlah anggota Badan Permusyawaratan Desa ditetapkan dengan jumlah gasal, paling                     sedikit 5 (lima) orang dan paling banyak 9 (sembilan) orang, dengan memperhatikan wilayah, perempuan, penduduk, dan kemampuan Keuangan Desa. </a:t>
            </a:r>
          </a:p>
        </p:txBody>
      </p:sp>
    </p:spTree>
    <p:extLst>
      <p:ext uri="{BB962C8B-B14F-4D97-AF65-F5344CB8AC3E}">
        <p14:creationId xmlns:p14="http://schemas.microsoft.com/office/powerpoint/2010/main" val="329612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652</TotalTime>
  <Words>544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Bagaimana dengan kedudukan Peraturan Menteri dan Peraturan Desa ?</vt:lpstr>
      <vt:lpstr>PowerPoint Presentation</vt:lpstr>
      <vt:lpstr>PowerPoint Presentation</vt:lpstr>
      <vt:lpstr>PowerPoint Presentation</vt:lpstr>
      <vt:lpstr>UU Desa</vt:lpstr>
      <vt:lpstr>UU Desa</vt:lpstr>
      <vt:lpstr>Peran Perempuan Dalam Putusan Mahkamah Konstitusi No. 97/PUU-XIV/2016 </vt:lpstr>
      <vt:lpstr>Kritik dari James Buchanan (1986)</vt:lpstr>
      <vt:lpstr>Terima kasih  Salam Berdesa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Vian Antoni</cp:lastModifiedBy>
  <cp:revision>65</cp:revision>
  <dcterms:created xsi:type="dcterms:W3CDTF">2006-08-16T00:00:00Z</dcterms:created>
  <dcterms:modified xsi:type="dcterms:W3CDTF">2022-02-01T02:17:45Z</dcterms:modified>
</cp:coreProperties>
</file>