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Montserrat Semi-Bold Bold" charset="0"/>
      <p:regular r:id="rId18"/>
    </p:embeddedFont>
    <p:embeddedFont>
      <p:font typeface="Knewave" charset="0"/>
      <p:regular r:id="rId19"/>
    </p:embeddedFont>
    <p:embeddedFont>
      <p:font typeface="Quicksand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Montserrat Semi-Bold Bold Italics" charset="0"/>
      <p:regular r:id="rId25"/>
    </p:embeddedFont>
    <p:embeddedFont>
      <p:font typeface="Hammersmith One" charset="0"/>
      <p:regular r:id="rId26"/>
    </p:embeddedFont>
    <p:embeddedFont>
      <p:font typeface="Rubik Medium" charset="-79"/>
      <p:regular r:id="rId27"/>
    </p:embeddedFont>
    <p:embeddedFont>
      <p:font typeface="Aileron Regular Bold" charset="0"/>
      <p:regular r:id="rId28"/>
    </p:embeddedFont>
    <p:embeddedFont>
      <p:font typeface="Josefin Sans Regular" charset="0"/>
      <p:regular r:id="rId29"/>
    </p:embeddedFont>
    <p:embeddedFont>
      <p:font typeface="Kollektif" charset="0"/>
      <p:regular r:id="rId30"/>
    </p:embeddedFont>
    <p:embeddedFont>
      <p:font typeface="Kollektif Bold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7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4.png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86619" y="0"/>
            <a:ext cx="13901381" cy="10287000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3" name="AutoShape 3"/>
          <p:cNvSpPr/>
          <p:nvPr/>
        </p:nvSpPr>
        <p:spPr>
          <a:xfrm>
            <a:off x="1028700" y="7050176"/>
            <a:ext cx="783603" cy="108286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936640"/>
            <a:ext cx="8742796" cy="573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86"/>
              </a:lnSpc>
            </a:pPr>
            <a:r>
              <a:rPr lang="en-US" sz="8320">
                <a:solidFill>
                  <a:srgbClr val="0C45A6"/>
                </a:solidFill>
                <a:latin typeface="Montserrat Semi-Bold Bold"/>
              </a:rPr>
              <a:t>Pembahsan Visi dan Misi Organisasi Penghayat Marapu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29549" y="1325451"/>
            <a:ext cx="15560605" cy="1034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482846"/>
            <a:ext cx="12315634" cy="123831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86517" y="940028"/>
            <a:ext cx="10793022" cy="806533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4613" y="4886969"/>
            <a:ext cx="12655254" cy="150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84"/>
              </a:lnSpc>
              <a:spcBef>
                <a:spcPct val="0"/>
              </a:spcBef>
            </a:pPr>
            <a:r>
              <a:rPr lang="en-US" sz="9295">
                <a:solidFill>
                  <a:srgbClr val="000000"/>
                </a:solidFill>
                <a:latin typeface="Bukhari Script"/>
              </a:rPr>
              <a:t>Tantangan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9239" y="2684477"/>
            <a:ext cx="5293325" cy="1146892"/>
            <a:chOff x="0" y="0"/>
            <a:chExt cx="5049317" cy="1106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0587" cy="1107440"/>
            </a:xfrm>
            <a:custGeom>
              <a:avLst/>
              <a:gdLst/>
              <a:ahLst/>
              <a:cxnLst/>
              <a:rect l="l" t="t" r="r" b="b"/>
              <a:pathLst>
                <a:path w="5050587" h="1107440">
                  <a:moveTo>
                    <a:pt x="4496867" y="45720"/>
                  </a:moveTo>
                  <a:cubicBezTo>
                    <a:pt x="4776267" y="45720"/>
                    <a:pt x="5003597" y="273050"/>
                    <a:pt x="5003597" y="552450"/>
                  </a:cubicBezTo>
                  <a:cubicBezTo>
                    <a:pt x="5003597" y="831850"/>
                    <a:pt x="4776267" y="1059180"/>
                    <a:pt x="4496867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4496867" y="45720"/>
                  </a:lnTo>
                  <a:moveTo>
                    <a:pt x="4496867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496867" y="1107440"/>
                  </a:lnTo>
                  <a:cubicBezTo>
                    <a:pt x="4802937" y="1107440"/>
                    <a:pt x="5050587" y="859790"/>
                    <a:pt x="5050587" y="553720"/>
                  </a:cubicBezTo>
                  <a:cubicBezTo>
                    <a:pt x="5049317" y="247650"/>
                    <a:pt x="4801667" y="0"/>
                    <a:pt x="4496867" y="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431347" y="5573120"/>
            <a:ext cx="3917545" cy="1091228"/>
            <a:chOff x="0" y="0"/>
            <a:chExt cx="3898959" cy="11125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4262484" y="5660750"/>
            <a:ext cx="3917545" cy="1091228"/>
            <a:chOff x="0" y="0"/>
            <a:chExt cx="3898959" cy="1112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8959" cy="1113790"/>
            </a:xfrm>
            <a:custGeom>
              <a:avLst/>
              <a:gdLst/>
              <a:ahLst/>
              <a:cxnLst/>
              <a:rect l="l" t="t" r="r" b="b"/>
              <a:pathLst>
                <a:path w="3898959" h="1113790">
                  <a:moveTo>
                    <a:pt x="3346509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3346509" y="1113790"/>
                  </a:lnTo>
                  <a:lnTo>
                    <a:pt x="3898959" y="558800"/>
                  </a:lnTo>
                  <a:lnTo>
                    <a:pt x="3346509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359837" y="4959352"/>
            <a:ext cx="598752" cy="2112095"/>
            <a:chOff x="0" y="0"/>
            <a:chExt cx="798336" cy="281612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98336" cy="79833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017791"/>
              <a:ext cx="798336" cy="798336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72705" y="4894659"/>
            <a:ext cx="318747" cy="3187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94502" y="7071447"/>
            <a:ext cx="318747" cy="318747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 rot="6924">
            <a:off x="8180454" y="6164343"/>
            <a:ext cx="2250896" cy="0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16" name="AutoShape 16"/>
          <p:cNvSpPr/>
          <p:nvPr/>
        </p:nvSpPr>
        <p:spPr>
          <a:xfrm rot="9245955">
            <a:off x="5743496" y="4711083"/>
            <a:ext cx="373983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7" name="AutoShape 17"/>
          <p:cNvSpPr/>
          <p:nvPr/>
        </p:nvSpPr>
        <p:spPr>
          <a:xfrm rot="1460042">
            <a:off x="9146253" y="4569720"/>
            <a:ext cx="3594015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70264" y="7694994"/>
            <a:ext cx="4576719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659239" y="3078893"/>
            <a:ext cx="5367770" cy="37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</a:pPr>
            <a:r>
              <a:rPr lang="en-US" sz="2600" spc="78">
                <a:solidFill>
                  <a:srgbClr val="1A1A1A"/>
                </a:solidFill>
                <a:latin typeface="Aileron Regular Bold"/>
              </a:rPr>
              <a:t>TANTANGAN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8095" y="6381232"/>
            <a:ext cx="2478553" cy="119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6"/>
              </a:lnSpc>
            </a:pPr>
            <a:r>
              <a:rPr lang="en-US" sz="3204">
                <a:solidFill>
                  <a:srgbClr val="191919"/>
                </a:solidFill>
                <a:latin typeface="Aileron Regular"/>
              </a:rPr>
              <a:t>keterbatasan SDM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8095" y="4536628"/>
            <a:ext cx="2478553" cy="1036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>
                <a:solidFill>
                  <a:srgbClr val="191919"/>
                </a:solidFill>
                <a:latin typeface="Aileron Regular"/>
              </a:rPr>
              <a:t>Keaktifan Anggota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81409" y="3928703"/>
            <a:ext cx="2777728" cy="2030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</a:pPr>
            <a:r>
              <a:rPr lang="en-US" sz="2699">
                <a:solidFill>
                  <a:srgbClr val="191919"/>
                </a:solidFill>
                <a:latin typeface="Aileron Regular"/>
              </a:rPr>
              <a:t>Pelibatan dalam pengabilan keputusan  (Musrembang)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081409" y="6588148"/>
            <a:ext cx="3017663" cy="195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599">
                <a:solidFill>
                  <a:srgbClr val="191919"/>
                </a:solidFill>
                <a:latin typeface="Aileron Regular"/>
              </a:rPr>
              <a:t>Hadirnya pelaku investasi yang mengeser/merusak temapt ritusl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76599" y="6009126"/>
            <a:ext cx="5367770" cy="37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</a:pPr>
            <a:r>
              <a:rPr lang="en-US" sz="2600" spc="78">
                <a:solidFill>
                  <a:srgbClr val="191919"/>
                </a:solidFill>
                <a:latin typeface="Aileron Regular Bold"/>
              </a:rPr>
              <a:t>INTERNAL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33636" y="6003323"/>
            <a:ext cx="5367770" cy="37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</a:pPr>
            <a:r>
              <a:rPr lang="en-US" sz="2600" spc="78">
                <a:solidFill>
                  <a:srgbClr val="191919"/>
                </a:solidFill>
                <a:latin typeface="Aileron Regular Bold"/>
              </a:rPr>
              <a:t>EKSTERNAL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8073"/>
          <a:stretch>
            <a:fillRect/>
          </a:stretch>
        </p:blipFill>
        <p:spPr>
          <a:xfrm>
            <a:off x="7452218" y="-256330"/>
            <a:ext cx="14747597" cy="108456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32673" y="4512726"/>
            <a:ext cx="4895678" cy="1057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49"/>
              </a:lnSpc>
            </a:pPr>
            <a:r>
              <a:rPr lang="en-US" sz="6499">
                <a:solidFill>
                  <a:srgbClr val="D17165"/>
                </a:solidFill>
                <a:latin typeface="Josefin Sans Regular"/>
              </a:rPr>
              <a:t>HARAPAN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917" y="286759"/>
            <a:ext cx="3619350" cy="5257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2391" y="3001570"/>
            <a:ext cx="3990283" cy="579577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337039" y="1028700"/>
            <a:ext cx="7794189" cy="8229600"/>
          </a:xfrm>
          <a:prstGeom prst="rect">
            <a:avLst/>
          </a:prstGeom>
          <a:solidFill>
            <a:srgbClr val="F4EFD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09943" y="3737914"/>
            <a:ext cx="3619350" cy="525700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9457674" y="1028700"/>
            <a:ext cx="7801626" cy="7768643"/>
          </a:xfrm>
          <a:prstGeom prst="rect">
            <a:avLst/>
          </a:prstGeom>
          <a:solidFill>
            <a:srgbClr val="F4EFD8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05801" y="7716798"/>
            <a:ext cx="3619350" cy="52570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12391" y="7030643"/>
            <a:ext cx="3345526" cy="445531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131128" y="4204494"/>
            <a:ext cx="6454717" cy="324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0" lvl="1" indent="-453385">
              <a:lnSpc>
                <a:spcPts val="6467"/>
              </a:lnSpc>
              <a:buFont typeface="Arial"/>
              <a:buChar char="•"/>
            </a:pPr>
            <a:r>
              <a:rPr lang="en-US" sz="4199" spc="193">
                <a:solidFill>
                  <a:srgbClr val="000000"/>
                </a:solidFill>
                <a:latin typeface="Kollektif"/>
              </a:rPr>
              <a:t>Adanya Perbup terkait Perlindungan dan Pemberdayaan Penghayat Marapu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06759" y="2856984"/>
            <a:ext cx="6854750" cy="565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6" lvl="1" indent="-334643">
              <a:lnSpc>
                <a:spcPts val="7005"/>
              </a:lnSpc>
              <a:buFont typeface="Arial"/>
              <a:buChar char="•"/>
            </a:pPr>
            <a:r>
              <a:rPr lang="en-US" sz="3099" spc="142">
                <a:solidFill>
                  <a:srgbClr val="000000"/>
                </a:solidFill>
                <a:latin typeface="Kollektif Bold"/>
              </a:rPr>
              <a:t>Adanya Kebijakan Terkait Anggaran Bagi Penghayat Marapu</a:t>
            </a:r>
          </a:p>
          <a:p>
            <a:pPr>
              <a:lnSpc>
                <a:spcPts val="7005"/>
              </a:lnSpc>
            </a:pPr>
            <a:endParaRPr/>
          </a:p>
          <a:p>
            <a:pPr marL="755644" lvl="1" indent="-377822">
              <a:lnSpc>
                <a:spcPts val="5389"/>
              </a:lnSpc>
              <a:buFont typeface="Arial"/>
              <a:buChar char="•"/>
            </a:pPr>
            <a:r>
              <a:rPr lang="en-US" sz="3499" spc="160">
                <a:solidFill>
                  <a:srgbClr val="000000"/>
                </a:solidFill>
                <a:latin typeface="Kollektif Bold"/>
              </a:rPr>
              <a:t>Mendapat Pemerataan pelayanan dalam masyarakat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06759" y="1789361"/>
            <a:ext cx="6854750" cy="92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7"/>
              </a:lnSpc>
            </a:pPr>
            <a:r>
              <a:rPr lang="en-US" sz="6623">
                <a:solidFill>
                  <a:srgbClr val="F8892D"/>
                </a:solidFill>
                <a:latin typeface="Norwester"/>
              </a:rPr>
              <a:t>ADVOKASI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57674" y="1095375"/>
            <a:ext cx="6833826" cy="222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5404">
                <a:solidFill>
                  <a:srgbClr val="90AC8E"/>
                </a:solidFill>
                <a:latin typeface="Norwester"/>
              </a:rPr>
              <a:t>PERLINDUNGAN DAN PEMBERDAYAAN ANAK DAN PEREMPUAN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2367850" y="8343403"/>
            <a:ext cx="5735165" cy="299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6038" y="1028700"/>
            <a:ext cx="7361420" cy="8000554"/>
            <a:chOff x="0" y="0"/>
            <a:chExt cx="9815227" cy="1066740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065604" y="0"/>
              <a:ext cx="5020082" cy="1001512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5602119"/>
              <a:ext cx="4356145" cy="506528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356145" y="2279158"/>
              <a:ext cx="5459081" cy="526057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84648" y="1028700"/>
            <a:ext cx="7464464" cy="259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HK Grotesk Bold"/>
              </a:rPr>
              <a:t>Bidang Sosial dan Budaya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87392" y="5143500"/>
            <a:ext cx="10763568" cy="388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HK Grotesk Bold"/>
              </a:rPr>
              <a:t>Pemahaman budaya Marapu oleh semua Penghayat Marapu</a:t>
            </a:r>
          </a:p>
        </p:txBody>
      </p:sp>
      <p:sp>
        <p:nvSpPr>
          <p:cNvPr id="8" name="AutoShape 8"/>
          <p:cNvSpPr/>
          <p:nvPr/>
        </p:nvSpPr>
        <p:spPr>
          <a:xfrm rot="8220771">
            <a:off x="8761074" y="3910838"/>
            <a:ext cx="2852411" cy="0"/>
          </a:xfrm>
          <a:prstGeom prst="line">
            <a:avLst/>
          </a:prstGeom>
          <a:ln w="161925" cap="rnd">
            <a:solidFill>
              <a:srgbClr val="CF535F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90738" y="-49252"/>
            <a:ext cx="8105775" cy="10572750"/>
          </a:xfrm>
          <a:prstGeom prst="rect">
            <a:avLst/>
          </a:prstGeom>
          <a:solidFill>
            <a:srgbClr val="FCC3CA"/>
          </a:solidFill>
        </p:spPr>
      </p:sp>
      <p:grpSp>
        <p:nvGrpSpPr>
          <p:cNvPr id="3" name="Group 3"/>
          <p:cNvGrpSpPr/>
          <p:nvPr/>
        </p:nvGrpSpPr>
        <p:grpSpPr>
          <a:xfrm>
            <a:off x="6015038" y="0"/>
            <a:ext cx="219075" cy="10287000"/>
            <a:chOff x="0" y="0"/>
            <a:chExt cx="292100" cy="137160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92100" cy="4572000"/>
            </a:xfrm>
            <a:prstGeom prst="rect">
              <a:avLst/>
            </a:prstGeom>
            <a:solidFill>
              <a:srgbClr val="F87A64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4572000"/>
              <a:ext cx="292100" cy="4572000"/>
            </a:xfrm>
            <a:prstGeom prst="rect">
              <a:avLst/>
            </a:prstGeom>
            <a:solidFill>
              <a:srgbClr val="332A25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9144000"/>
              <a:ext cx="292100" cy="4572000"/>
            </a:xfrm>
            <a:prstGeom prst="rect">
              <a:avLst/>
            </a:prstGeom>
            <a:solidFill>
              <a:srgbClr val="F4B54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30290" y="1437835"/>
            <a:ext cx="8088527" cy="3612123"/>
            <a:chOff x="0" y="0"/>
            <a:chExt cx="2736119" cy="12218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36119" cy="1221879"/>
            </a:xfrm>
            <a:custGeom>
              <a:avLst/>
              <a:gdLst/>
              <a:ahLst/>
              <a:cxnLst/>
              <a:rect l="l" t="t" r="r" b="b"/>
              <a:pathLst>
                <a:path w="2736119" h="1221879">
                  <a:moveTo>
                    <a:pt x="0" y="0"/>
                  </a:moveTo>
                  <a:lnTo>
                    <a:pt x="2736119" y="0"/>
                  </a:lnTo>
                  <a:lnTo>
                    <a:pt x="2736119" y="1221879"/>
                  </a:lnTo>
                  <a:lnTo>
                    <a:pt x="0" y="1221879"/>
                  </a:lnTo>
                  <a:close/>
                </a:path>
              </a:pathLst>
            </a:custGeom>
            <a:solidFill>
              <a:srgbClr val="332A2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30290" y="5756592"/>
            <a:ext cx="8088527" cy="3612123"/>
            <a:chOff x="0" y="0"/>
            <a:chExt cx="2736119" cy="12218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36119" cy="1221879"/>
            </a:xfrm>
            <a:custGeom>
              <a:avLst/>
              <a:gdLst/>
              <a:ahLst/>
              <a:cxnLst/>
              <a:rect l="l" t="t" r="r" b="b"/>
              <a:pathLst>
                <a:path w="2736119" h="1221879">
                  <a:moveTo>
                    <a:pt x="0" y="0"/>
                  </a:moveTo>
                  <a:lnTo>
                    <a:pt x="2736119" y="0"/>
                  </a:lnTo>
                  <a:lnTo>
                    <a:pt x="2736119" y="1221879"/>
                  </a:lnTo>
                  <a:lnTo>
                    <a:pt x="0" y="1221879"/>
                  </a:lnTo>
                  <a:close/>
                </a:path>
              </a:pathLst>
            </a:custGeom>
            <a:solidFill>
              <a:srgbClr val="332A2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41176" y="3268623"/>
            <a:ext cx="5936870" cy="1255876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31995" y="1976547"/>
            <a:ext cx="7512005" cy="2479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0"/>
              </a:lnSpc>
              <a:spcBef>
                <a:spcPct val="0"/>
              </a:spcBef>
            </a:pPr>
            <a:r>
              <a:rPr lang="en-US" sz="5499" spc="-54">
                <a:solidFill>
                  <a:srgbClr val="FFFFFF"/>
                </a:solidFill>
                <a:latin typeface="Agrandir Grand Bold"/>
              </a:rPr>
              <a:t>Pendidikan dan pengembangan SDM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61905" y="6438809"/>
            <a:ext cx="6294207" cy="215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41"/>
              </a:lnSpc>
              <a:spcBef>
                <a:spcPct val="0"/>
              </a:spcBef>
            </a:pPr>
            <a:r>
              <a:rPr lang="en-US" sz="4765" spc="-47">
                <a:solidFill>
                  <a:srgbClr val="FFFFFF"/>
                </a:solidFill>
                <a:latin typeface="Agrandir Grand Bold"/>
              </a:rPr>
              <a:t>Media dan Hubungan Kelembagaan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032592" y="6215070"/>
            <a:ext cx="6987373" cy="3555050"/>
            <a:chOff x="0" y="512283"/>
            <a:chExt cx="9316497" cy="4740066"/>
          </a:xfrm>
        </p:grpSpPr>
        <p:sp>
          <p:nvSpPr>
            <p:cNvPr id="15" name="TextBox 15"/>
            <p:cNvSpPr txBox="1"/>
            <p:nvPr/>
          </p:nvSpPr>
          <p:spPr>
            <a:xfrm>
              <a:off x="53469" y="512283"/>
              <a:ext cx="9263028" cy="1334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1701" lvl="1" indent="-310851" algn="l">
                <a:lnSpc>
                  <a:spcPts val="4031"/>
                </a:lnSpc>
                <a:buFont typeface="Arial"/>
                <a:buChar char="•"/>
              </a:pPr>
              <a:r>
                <a:rPr lang="en-US" sz="2879" dirty="0" err="1">
                  <a:solidFill>
                    <a:srgbClr val="000000"/>
                  </a:solidFill>
                  <a:latin typeface="Open Sauce Bold"/>
                </a:rPr>
                <a:t>Adanya</a:t>
              </a:r>
              <a:r>
                <a:rPr lang="en-US" sz="2879" dirty="0">
                  <a:solidFill>
                    <a:srgbClr val="000000"/>
                  </a:solidFill>
                  <a:latin typeface="Open Sauce Bold"/>
                </a:rPr>
                <a:t> </a:t>
              </a:r>
              <a:r>
                <a:rPr lang="en-US" sz="2879" dirty="0" err="1">
                  <a:solidFill>
                    <a:srgbClr val="000000"/>
                  </a:solidFill>
                  <a:latin typeface="Open Sauce Bold"/>
                </a:rPr>
                <a:t>Pengurus</a:t>
              </a:r>
              <a:r>
                <a:rPr lang="en-US" sz="2879" dirty="0">
                  <a:solidFill>
                    <a:srgbClr val="000000"/>
                  </a:solidFill>
                  <a:latin typeface="Open Sauce Bold"/>
                </a:rPr>
                <a:t> </a:t>
              </a:r>
              <a:r>
                <a:rPr lang="en-US" sz="2879" dirty="0" err="1">
                  <a:solidFill>
                    <a:srgbClr val="000000"/>
                  </a:solidFill>
                  <a:latin typeface="Open Sauce Bold"/>
                </a:rPr>
                <a:t>dari</a:t>
              </a:r>
              <a:r>
                <a:rPr lang="en-US" sz="2879" dirty="0">
                  <a:solidFill>
                    <a:srgbClr val="000000"/>
                  </a:solidFill>
                  <a:latin typeface="Open Sauce Bold"/>
                </a:rPr>
                <a:t> Tingkat </a:t>
              </a:r>
              <a:r>
                <a:rPr lang="en-US" sz="2879" dirty="0" err="1">
                  <a:solidFill>
                    <a:srgbClr val="000000"/>
                  </a:solidFill>
                  <a:latin typeface="Open Sauce Bold"/>
                </a:rPr>
                <a:t>Kebupaten</a:t>
              </a:r>
              <a:r>
                <a:rPr lang="en-US" sz="2879" dirty="0">
                  <a:solidFill>
                    <a:srgbClr val="000000"/>
                  </a:solidFill>
                  <a:latin typeface="Open Sauce Bold"/>
                </a:rPr>
                <a:t> - </a:t>
              </a:r>
              <a:r>
                <a:rPr lang="en-US" sz="2879" dirty="0" err="1">
                  <a:solidFill>
                    <a:srgbClr val="000000"/>
                  </a:solidFill>
                  <a:latin typeface="Open Sauce Bold"/>
                </a:rPr>
                <a:t>Kecamatan</a:t>
              </a:r>
              <a:endParaRPr lang="en-US" sz="2879" dirty="0">
                <a:solidFill>
                  <a:srgbClr val="000000"/>
                </a:solidFill>
                <a:latin typeface="Open Sauce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871063"/>
              <a:ext cx="9263028" cy="3381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1701" lvl="1" indent="-310851">
                <a:lnSpc>
                  <a:spcPts val="4031"/>
                </a:lnSpc>
                <a:buFont typeface="Arial"/>
                <a:buChar char="•"/>
              </a:pPr>
              <a:r>
                <a:rPr lang="en-US" sz="2879">
                  <a:solidFill>
                    <a:srgbClr val="000000"/>
                  </a:solidFill>
                  <a:latin typeface="Open Sauce Bold"/>
                </a:rPr>
                <a:t>Badan Pengurus Marapu mampu bekerjasama dengan dengan stakeholder lain</a:t>
              </a:r>
            </a:p>
            <a:p>
              <a:pPr marL="621701" lvl="1" indent="-310851" algn="l">
                <a:lnSpc>
                  <a:spcPts val="4031"/>
                </a:lnSpc>
                <a:buFont typeface="Arial"/>
                <a:buChar char="•"/>
              </a:pPr>
              <a:r>
                <a:rPr lang="en-US" sz="2879">
                  <a:solidFill>
                    <a:srgbClr val="000000"/>
                  </a:solidFill>
                  <a:latin typeface="Open Sauce Bold"/>
                </a:rPr>
                <a:t>Adanya Data Base  Penghayat Marapu dan terupdate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32592" y="1900661"/>
            <a:ext cx="7266810" cy="3028809"/>
            <a:chOff x="0" y="-57150"/>
            <a:chExt cx="9689079" cy="4038411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57150"/>
              <a:ext cx="9635610" cy="1271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95599" lvl="1" indent="-297800" algn="l">
                <a:lnSpc>
                  <a:spcPts val="3862"/>
                </a:lnSpc>
                <a:buFont typeface="Arial"/>
                <a:buChar char="•"/>
              </a:pPr>
              <a:r>
                <a:rPr lang="en-US" sz="2758">
                  <a:solidFill>
                    <a:srgbClr val="000000"/>
                  </a:solidFill>
                  <a:latin typeface="Open Sauce Bold"/>
                </a:rPr>
                <a:t>Pemerataan Kurikum dari tingkat SD - SMA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3469" y="1313864"/>
              <a:ext cx="9635610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95599" lvl="1" indent="-297800" algn="l">
                <a:lnSpc>
                  <a:spcPts val="3862"/>
                </a:lnSpc>
                <a:buFont typeface="Arial"/>
                <a:buChar char="•"/>
              </a:pPr>
              <a:r>
                <a:rPr lang="en-US" sz="2758" dirty="0" err="1">
                  <a:solidFill>
                    <a:srgbClr val="000000"/>
                  </a:solidFill>
                  <a:latin typeface="Open Sauce Bold"/>
                </a:rPr>
                <a:t>Adanya</a:t>
              </a:r>
              <a:r>
                <a:rPr lang="en-US" sz="2758" dirty="0">
                  <a:solidFill>
                    <a:srgbClr val="000000"/>
                  </a:solidFill>
                  <a:latin typeface="Open Sauce Bold"/>
                </a:rPr>
                <a:t> </a:t>
              </a:r>
              <a:r>
                <a:rPr lang="en-US" sz="2758" dirty="0" err="1">
                  <a:solidFill>
                    <a:srgbClr val="000000"/>
                  </a:solidFill>
                  <a:latin typeface="Open Sauce Bold"/>
                </a:rPr>
                <a:t>Bahan</a:t>
              </a:r>
              <a:r>
                <a:rPr lang="en-US" sz="2758" dirty="0">
                  <a:solidFill>
                    <a:srgbClr val="000000"/>
                  </a:solidFill>
                  <a:latin typeface="Open Sauce Bold"/>
                </a:rPr>
                <a:t> Ajar </a:t>
              </a:r>
              <a:r>
                <a:rPr lang="en-US" sz="2758" dirty="0" err="1">
                  <a:solidFill>
                    <a:srgbClr val="000000"/>
                  </a:solidFill>
                  <a:latin typeface="Open Sauce Bold"/>
                </a:rPr>
                <a:t>bagi</a:t>
              </a:r>
              <a:r>
                <a:rPr lang="en-US" sz="2758" dirty="0">
                  <a:solidFill>
                    <a:srgbClr val="000000"/>
                  </a:solidFill>
                  <a:latin typeface="Open Sauce Bold"/>
                </a:rPr>
                <a:t> </a:t>
              </a:r>
              <a:r>
                <a:rPr lang="en-US" sz="2758" dirty="0" err="1">
                  <a:solidFill>
                    <a:srgbClr val="000000"/>
                  </a:solidFill>
                  <a:latin typeface="Open Sauce Bold"/>
                </a:rPr>
                <a:t>penyuluh</a:t>
              </a:r>
              <a:r>
                <a:rPr lang="en-US" sz="2758" dirty="0">
                  <a:solidFill>
                    <a:srgbClr val="000000"/>
                  </a:solidFill>
                  <a:latin typeface="Open Sauce Bold"/>
                </a:rPr>
                <a:t> </a:t>
              </a:r>
              <a:r>
                <a:rPr lang="en-US" sz="2758" dirty="0" err="1">
                  <a:solidFill>
                    <a:srgbClr val="000000"/>
                  </a:solidFill>
                  <a:latin typeface="Open Sauce Bold"/>
                </a:rPr>
                <a:t>Penghayat</a:t>
              </a:r>
              <a:r>
                <a:rPr lang="en-US" sz="2758" dirty="0">
                  <a:solidFill>
                    <a:srgbClr val="000000"/>
                  </a:solidFill>
                  <a:latin typeface="Open Sauce Bold"/>
                </a:rPr>
                <a:t> </a:t>
              </a:r>
              <a:r>
                <a:rPr lang="en-US" sz="2758" dirty="0" smtClean="0">
                  <a:solidFill>
                    <a:srgbClr val="000000"/>
                  </a:solidFill>
                  <a:latin typeface="Open Sauce Bold"/>
                </a:rPr>
                <a:t>M</a:t>
              </a:r>
              <a:r>
                <a:rPr lang="id-ID" sz="2758" dirty="0" smtClean="0">
                  <a:solidFill>
                    <a:srgbClr val="000000"/>
                  </a:solidFill>
                  <a:latin typeface="Open Sauce Bold"/>
                </a:rPr>
                <a:t>a</a:t>
              </a:r>
              <a:r>
                <a:rPr lang="en-US" sz="2758" dirty="0" err="1" smtClean="0">
                  <a:solidFill>
                    <a:srgbClr val="000000"/>
                  </a:solidFill>
                  <a:latin typeface="Open Sauce Bold"/>
                </a:rPr>
                <a:t>rapu</a:t>
              </a:r>
              <a:endParaRPr lang="id-ID" sz="2758" dirty="0" smtClean="0">
                <a:solidFill>
                  <a:srgbClr val="000000"/>
                </a:solidFill>
                <a:latin typeface="Open Sauce Bold"/>
              </a:endParaRPr>
            </a:p>
            <a:p>
              <a:pPr marL="595599" lvl="1" indent="-297800" algn="l">
                <a:lnSpc>
                  <a:spcPts val="3862"/>
                </a:lnSpc>
                <a:buFont typeface="Arial"/>
                <a:buChar char="•"/>
              </a:pPr>
              <a:r>
                <a:rPr lang="id-ID" sz="2758" dirty="0" smtClean="0">
                  <a:solidFill>
                    <a:srgbClr val="000000"/>
                  </a:solidFill>
                  <a:latin typeface="Open Sauce Bold"/>
                </a:rPr>
                <a:t>Peingkatan Kapasitas Bagi penyuluh Penghayat Marapu</a:t>
              </a:r>
              <a:endParaRPr lang="en-US" sz="2758" dirty="0">
                <a:solidFill>
                  <a:srgbClr val="000000"/>
                </a:solidFill>
                <a:latin typeface="Open Sauce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00926" y="3071798"/>
            <a:ext cx="9553195" cy="58868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143000"/>
            <a:ext cx="15544852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5834" dirty="0">
                <a:solidFill>
                  <a:srgbClr val="000000"/>
                </a:solidFill>
                <a:latin typeface="Knewave"/>
              </a:rPr>
              <a:t>PENINJAUAN KEMBALI  MISI </a:t>
            </a:r>
            <a:r>
              <a:rPr lang="id-ID" sz="5834" dirty="0" smtClean="0">
                <a:solidFill>
                  <a:srgbClr val="000000"/>
                </a:solidFill>
                <a:latin typeface="Knewave"/>
              </a:rPr>
              <a:t>BADAN PENGURUS </a:t>
            </a:r>
            <a:r>
              <a:rPr lang="en-US" sz="5834" dirty="0" smtClean="0">
                <a:solidFill>
                  <a:srgbClr val="000000"/>
                </a:solidFill>
                <a:latin typeface="Knewave"/>
              </a:rPr>
              <a:t> MARAPU</a:t>
            </a:r>
            <a:r>
              <a:rPr lang="id-ID" sz="5834" dirty="0" smtClean="0">
                <a:solidFill>
                  <a:srgbClr val="000000"/>
                </a:solidFill>
                <a:latin typeface="Knewave"/>
              </a:rPr>
              <a:t> BERDASARKAN BIDANG YANG ADA </a:t>
            </a:r>
            <a:endParaRPr lang="en-US" sz="5834" dirty="0">
              <a:solidFill>
                <a:srgbClr val="000000"/>
              </a:solidFill>
              <a:latin typeface="Knewa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A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8195" y="0"/>
            <a:ext cx="12015407" cy="80202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70782" y="7911300"/>
            <a:ext cx="13064948" cy="5879185"/>
            <a:chOff x="0" y="0"/>
            <a:chExt cx="17419931" cy="7838914"/>
          </a:xfrm>
        </p:grpSpPr>
        <p:sp>
          <p:nvSpPr>
            <p:cNvPr id="4" name="TextBox 4"/>
            <p:cNvSpPr txBox="1"/>
            <p:nvPr/>
          </p:nvSpPr>
          <p:spPr>
            <a:xfrm>
              <a:off x="2367250" y="180975"/>
              <a:ext cx="15052681" cy="1720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56"/>
                </a:lnSpc>
              </a:pPr>
              <a:r>
                <a:rPr lang="en-US" sz="9356">
                  <a:solidFill>
                    <a:srgbClr val="000000"/>
                  </a:solidFill>
                  <a:latin typeface="Knewave"/>
                </a:rPr>
                <a:t>UMA MBATANGU 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918625" y="7272817"/>
              <a:ext cx="15052681" cy="56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72"/>
                </a:lnSpc>
              </a:pPr>
              <a:r>
                <a:rPr lang="en-US" sz="2551" spc="51">
                  <a:solidFill>
                    <a:srgbClr val="000000"/>
                  </a:solidFill>
                  <a:latin typeface="Quicksand"/>
                </a:rPr>
                <a:t>R. A. Kartini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55175"/>
              <a:ext cx="16971306" cy="3419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96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55997">
            <a:off x="-500884" y="6679506"/>
            <a:ext cx="5317101" cy="51575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62542" y="3260982"/>
            <a:ext cx="48254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58578" y="7449695"/>
            <a:ext cx="4825458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201223" y="-4501838"/>
            <a:ext cx="12717778" cy="132728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42337" y="1276203"/>
            <a:ext cx="13895785" cy="302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24"/>
              </a:lnSpc>
            </a:pPr>
            <a:r>
              <a:rPr lang="en-US" sz="9249">
                <a:solidFill>
                  <a:srgbClr val="0C45A6"/>
                </a:solidFill>
                <a:latin typeface="Montserrat Semi-Bold Bold Italics"/>
              </a:rPr>
              <a:t>Pengertian Visi </a:t>
            </a:r>
          </a:p>
          <a:p>
            <a:pPr algn="ctr">
              <a:lnSpc>
                <a:spcPts val="12024"/>
              </a:lnSpc>
            </a:pPr>
            <a:r>
              <a:rPr lang="en-US" sz="9249">
                <a:solidFill>
                  <a:srgbClr val="0C45A6"/>
                </a:solidFill>
                <a:latin typeface="Montserrat Semi-Bold Bold Italics"/>
              </a:rPr>
              <a:t>dan Misi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5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09271">
            <a:off x="-560868" y="5694753"/>
            <a:ext cx="5317101" cy="51575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38979" y="0"/>
            <a:ext cx="7929156" cy="79726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3281" y="-668332"/>
            <a:ext cx="3172137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790778" y="358199"/>
            <a:ext cx="9009006" cy="1264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9"/>
              </a:lnSpc>
            </a:pPr>
            <a:r>
              <a:rPr lang="en-US" sz="7799">
                <a:solidFill>
                  <a:srgbClr val="0C45A6"/>
                </a:solidFill>
                <a:latin typeface="Montserrat Semi-Bold Bold Italics"/>
              </a:rPr>
              <a:t>Visi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86414" y="2643170"/>
            <a:ext cx="11738265" cy="9117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11499" dirty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11499" dirty="0" err="1">
                <a:solidFill>
                  <a:srgbClr val="0C45A6"/>
                </a:solidFill>
                <a:latin typeface="Montserrat Semi-Bold Bold"/>
              </a:rPr>
              <a:t>Tujuan</a:t>
            </a:r>
            <a:r>
              <a:rPr lang="en-US" sz="11499" dirty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11499" dirty="0" err="1" smtClean="0">
                <a:solidFill>
                  <a:srgbClr val="0C45A6"/>
                </a:solidFill>
                <a:latin typeface="Montserrat Semi-Bold Bold"/>
              </a:rPr>
              <a:t>masa</a:t>
            </a:r>
            <a:r>
              <a:rPr lang="en-US" sz="11499" dirty="0" smtClean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11499" dirty="0" err="1">
                <a:solidFill>
                  <a:srgbClr val="0C45A6"/>
                </a:solidFill>
                <a:latin typeface="Montserrat Semi-Bold Bold"/>
              </a:rPr>
              <a:t>depan</a:t>
            </a:r>
            <a:r>
              <a:rPr lang="en-US" sz="11499" dirty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11499" dirty="0" err="1">
                <a:solidFill>
                  <a:srgbClr val="0C45A6"/>
                </a:solidFill>
                <a:latin typeface="Montserrat Semi-Bold Bold"/>
              </a:rPr>
              <a:t>satu</a:t>
            </a:r>
            <a:r>
              <a:rPr lang="en-US" sz="11499" dirty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11499" dirty="0" err="1">
                <a:solidFill>
                  <a:srgbClr val="0C45A6"/>
                </a:solidFill>
                <a:latin typeface="Montserrat Semi-Bold Bold"/>
              </a:rPr>
              <a:t>organisasi</a:t>
            </a:r>
            <a:r>
              <a:rPr lang="en-US" sz="11499" dirty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11499" dirty="0" err="1">
                <a:solidFill>
                  <a:srgbClr val="0C45A6"/>
                </a:solidFill>
                <a:latin typeface="Montserrat Semi-Bold Bold"/>
              </a:rPr>
              <a:t>suatu</a:t>
            </a:r>
            <a:r>
              <a:rPr lang="en-US" sz="11499" dirty="0">
                <a:solidFill>
                  <a:srgbClr val="0C45A6"/>
                </a:solidFill>
                <a:latin typeface="Montserrat Semi-Bold Bold"/>
              </a:rPr>
              <a:t> </a:t>
            </a:r>
            <a:r>
              <a:rPr lang="en-US" sz="11499" dirty="0" err="1">
                <a:solidFill>
                  <a:srgbClr val="0C45A6"/>
                </a:solidFill>
                <a:latin typeface="Montserrat Semi-Bold Bold"/>
              </a:rPr>
              <a:t>organisasi</a:t>
            </a:r>
            <a:endParaRPr lang="en-US" sz="11499" dirty="0">
              <a:solidFill>
                <a:srgbClr val="0C45A6"/>
              </a:solidFill>
              <a:latin typeface="Montserrat Semi-Bold Bold"/>
            </a:endParaRPr>
          </a:p>
          <a:p>
            <a:pPr>
              <a:lnSpc>
                <a:spcPts val="8320"/>
              </a:lnSpc>
            </a:pPr>
            <a:endParaRPr/>
          </a:p>
          <a:p>
            <a:pPr>
              <a:lnSpc>
                <a:spcPts val="8319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06269" y="381258"/>
            <a:ext cx="15969934" cy="10734707"/>
            <a:chOff x="0" y="0"/>
            <a:chExt cx="8797742" cy="5913687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8693602" cy="5794307"/>
            </a:xfrm>
            <a:custGeom>
              <a:avLst/>
              <a:gdLst/>
              <a:ahLst/>
              <a:cxnLst/>
              <a:rect l="l" t="t" r="r" b="b"/>
              <a:pathLst>
                <a:path w="8693602" h="5794307">
                  <a:moveTo>
                    <a:pt x="8666932" y="5605077"/>
                  </a:moveTo>
                  <a:cubicBezTo>
                    <a:pt x="8666932" y="5692707"/>
                    <a:pt x="8590732" y="5763827"/>
                    <a:pt x="8509452" y="5763827"/>
                  </a:cubicBezTo>
                  <a:lnTo>
                    <a:pt x="66040" y="5763827"/>
                  </a:lnTo>
                  <a:cubicBezTo>
                    <a:pt x="43180" y="5763827"/>
                    <a:pt x="20320" y="5758747"/>
                    <a:pt x="0" y="5749857"/>
                  </a:cubicBezTo>
                  <a:cubicBezTo>
                    <a:pt x="26670" y="5777797"/>
                    <a:pt x="63500" y="5794307"/>
                    <a:pt x="149537" y="5794307"/>
                  </a:cubicBezTo>
                  <a:lnTo>
                    <a:pt x="8547552" y="5794307"/>
                  </a:lnTo>
                  <a:cubicBezTo>
                    <a:pt x="8627562" y="5794307"/>
                    <a:pt x="8693602" y="5728267"/>
                    <a:pt x="8693602" y="5648257"/>
                  </a:cubicBezTo>
                  <a:lnTo>
                    <a:pt x="8693602" y="95250"/>
                  </a:lnTo>
                  <a:cubicBezTo>
                    <a:pt x="8693602" y="58420"/>
                    <a:pt x="8679632" y="25400"/>
                    <a:pt x="8658042" y="0"/>
                  </a:cubicBezTo>
                  <a:cubicBezTo>
                    <a:pt x="8664392" y="16510"/>
                    <a:pt x="8666932" y="34290"/>
                    <a:pt x="8666932" y="52070"/>
                  </a:cubicBezTo>
                  <a:lnTo>
                    <a:pt x="8666932" y="5605077"/>
                  </a:lnTo>
                  <a:lnTo>
                    <a:pt x="8666932" y="5605077"/>
                  </a:lnTo>
                  <a:close/>
                </a:path>
              </a:pathLst>
            </a:custGeom>
            <a:solidFill>
              <a:srgbClr val="FDCF6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8732972" cy="5845107"/>
            </a:xfrm>
            <a:custGeom>
              <a:avLst/>
              <a:gdLst/>
              <a:ahLst/>
              <a:cxnLst/>
              <a:rect l="l" t="t" r="r" b="b"/>
              <a:pathLst>
                <a:path w="8732972" h="5845107">
                  <a:moveTo>
                    <a:pt x="146050" y="5845107"/>
                  </a:moveTo>
                  <a:lnTo>
                    <a:pt x="8586922" y="5845107"/>
                  </a:lnTo>
                  <a:cubicBezTo>
                    <a:pt x="8666932" y="5845107"/>
                    <a:pt x="8732972" y="5779067"/>
                    <a:pt x="8732972" y="5699057"/>
                  </a:cubicBezTo>
                  <a:lnTo>
                    <a:pt x="8732972" y="146050"/>
                  </a:lnTo>
                  <a:cubicBezTo>
                    <a:pt x="8732972" y="66040"/>
                    <a:pt x="8666932" y="0"/>
                    <a:pt x="858692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699057"/>
                  </a:lnTo>
                  <a:cubicBezTo>
                    <a:pt x="0" y="5780337"/>
                    <a:pt x="66040" y="5845107"/>
                    <a:pt x="146050" y="58451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8797742" cy="5913687"/>
            </a:xfrm>
            <a:custGeom>
              <a:avLst/>
              <a:gdLst/>
              <a:ahLst/>
              <a:cxnLst/>
              <a:rect l="l" t="t" r="r" b="b"/>
              <a:pathLst>
                <a:path w="8797742" h="5913687">
                  <a:moveTo>
                    <a:pt x="8734242" y="74930"/>
                  </a:moveTo>
                  <a:cubicBezTo>
                    <a:pt x="8706302" y="30480"/>
                    <a:pt x="8656772" y="0"/>
                    <a:pt x="859962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711757"/>
                  </a:lnTo>
                  <a:cubicBezTo>
                    <a:pt x="0" y="5763827"/>
                    <a:pt x="25400" y="5809547"/>
                    <a:pt x="63500" y="5838757"/>
                  </a:cubicBezTo>
                  <a:cubicBezTo>
                    <a:pt x="91440" y="5883207"/>
                    <a:pt x="140970" y="5913687"/>
                    <a:pt x="250601" y="5913687"/>
                  </a:cubicBezTo>
                  <a:lnTo>
                    <a:pt x="8638992" y="5913687"/>
                  </a:lnTo>
                  <a:cubicBezTo>
                    <a:pt x="8726622" y="5913687"/>
                    <a:pt x="8797742" y="5842567"/>
                    <a:pt x="8797742" y="5754937"/>
                  </a:cubicBezTo>
                  <a:lnTo>
                    <a:pt x="8797742" y="201930"/>
                  </a:lnTo>
                  <a:cubicBezTo>
                    <a:pt x="8797742" y="149860"/>
                    <a:pt x="8772342" y="104140"/>
                    <a:pt x="8734242" y="74930"/>
                  </a:cubicBezTo>
                  <a:close/>
                  <a:moveTo>
                    <a:pt x="12700" y="57117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599622" y="12700"/>
                  </a:lnTo>
                  <a:cubicBezTo>
                    <a:pt x="8679632" y="12700"/>
                    <a:pt x="8745672" y="78740"/>
                    <a:pt x="8745672" y="158750"/>
                  </a:cubicBezTo>
                  <a:lnTo>
                    <a:pt x="8745672" y="5711757"/>
                  </a:lnTo>
                  <a:cubicBezTo>
                    <a:pt x="8745672" y="5791767"/>
                    <a:pt x="8679632" y="5857807"/>
                    <a:pt x="8599622" y="5857807"/>
                  </a:cubicBezTo>
                  <a:lnTo>
                    <a:pt x="158750" y="5857807"/>
                  </a:lnTo>
                  <a:cubicBezTo>
                    <a:pt x="78740" y="5857807"/>
                    <a:pt x="12700" y="5793037"/>
                    <a:pt x="12700" y="5711757"/>
                  </a:cubicBezTo>
                  <a:close/>
                  <a:moveTo>
                    <a:pt x="8786312" y="5754937"/>
                  </a:moveTo>
                  <a:cubicBezTo>
                    <a:pt x="8786312" y="5834947"/>
                    <a:pt x="8719002" y="5900987"/>
                    <a:pt x="8638992" y="5900987"/>
                  </a:cubicBezTo>
                  <a:lnTo>
                    <a:pt x="250601" y="5900987"/>
                  </a:lnTo>
                  <a:cubicBezTo>
                    <a:pt x="157480" y="5900987"/>
                    <a:pt x="120650" y="5884477"/>
                    <a:pt x="93980" y="5856537"/>
                  </a:cubicBezTo>
                  <a:cubicBezTo>
                    <a:pt x="114300" y="5865427"/>
                    <a:pt x="135890" y="5870507"/>
                    <a:pt x="160020" y="5870507"/>
                  </a:cubicBezTo>
                  <a:lnTo>
                    <a:pt x="8600892" y="5870507"/>
                  </a:lnTo>
                  <a:cubicBezTo>
                    <a:pt x="8688522" y="5870507"/>
                    <a:pt x="8759642" y="5799387"/>
                    <a:pt x="8759642" y="5711757"/>
                  </a:cubicBezTo>
                  <a:lnTo>
                    <a:pt x="8759642" y="158750"/>
                  </a:lnTo>
                  <a:cubicBezTo>
                    <a:pt x="8759642" y="140970"/>
                    <a:pt x="8755832" y="123190"/>
                    <a:pt x="8750752" y="106680"/>
                  </a:cubicBezTo>
                  <a:cubicBezTo>
                    <a:pt x="8772342" y="132080"/>
                    <a:pt x="8786313" y="165100"/>
                    <a:pt x="8786313" y="201930"/>
                  </a:cubicBezTo>
                  <a:lnTo>
                    <a:pt x="8786313" y="5754937"/>
                  </a:lnTo>
                  <a:cubicBezTo>
                    <a:pt x="8786312" y="5754937"/>
                    <a:pt x="8786312" y="5754937"/>
                    <a:pt x="8786312" y="5754937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7791" y="381258"/>
            <a:ext cx="4114800" cy="8229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7009" y="2162113"/>
            <a:ext cx="9220134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 spc="-225">
                <a:solidFill>
                  <a:srgbClr val="173554"/>
                </a:solidFill>
                <a:latin typeface="Hammersmith One"/>
              </a:rPr>
              <a:t>Misi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70313" y="4102848"/>
            <a:ext cx="13848570" cy="5303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1"/>
              </a:lnSpc>
            </a:pPr>
            <a:r>
              <a:rPr lang="en-US" sz="6301" spc="-157">
                <a:solidFill>
                  <a:srgbClr val="173554"/>
                </a:solidFill>
                <a:latin typeface="Hammersmith One"/>
              </a:rPr>
              <a:t> suatu proses atau tahapan yang harus dilalui/ lakukan oleh satu lembaga/organisasi agar bisa mencapai tujuan yang diharapan.</a:t>
            </a:r>
          </a:p>
          <a:p>
            <a:pPr>
              <a:lnSpc>
                <a:spcPts val="6931"/>
              </a:lnSpc>
            </a:pPr>
            <a:endParaRPr/>
          </a:p>
          <a:p>
            <a:pPr>
              <a:lnSpc>
                <a:spcPts val="6931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04900"/>
            <a:ext cx="16230600" cy="1188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30"/>
              </a:lnSpc>
            </a:pPr>
            <a:r>
              <a:rPr lang="en-US" sz="8300" spc="-207">
                <a:solidFill>
                  <a:srgbClr val="173554"/>
                </a:solidFill>
                <a:latin typeface="Hammersmith One"/>
              </a:rPr>
              <a:t>Mengapa Perlu ada visi dan Misi 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3443" y="3695700"/>
            <a:ext cx="5116961" cy="5562600"/>
            <a:chOff x="0" y="0"/>
            <a:chExt cx="3676984" cy="3997214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60322" y="4333875"/>
            <a:ext cx="4183204" cy="348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9"/>
              </a:lnSpc>
            </a:pPr>
            <a:r>
              <a:rPr lang="en-US" sz="5299">
                <a:solidFill>
                  <a:srgbClr val="173554"/>
                </a:solidFill>
                <a:latin typeface="Hammersmith One Bold"/>
              </a:rPr>
              <a:t> Merupakan identitas satu organisasi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85520" y="3695700"/>
            <a:ext cx="5116961" cy="5562600"/>
            <a:chOff x="0" y="0"/>
            <a:chExt cx="3676984" cy="3997214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609218" y="4352925"/>
            <a:ext cx="418320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6585520" y="4695537"/>
            <a:ext cx="5116961" cy="348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9"/>
              </a:lnSpc>
            </a:pPr>
            <a:r>
              <a:rPr lang="en-US" sz="5299">
                <a:solidFill>
                  <a:srgbClr val="173554"/>
                </a:solidFill>
                <a:latin typeface="Hammersmith One Bold"/>
              </a:rPr>
              <a:t> menumbuhkan komitmen dan Rasa  memiliki  akan organisasi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142339" y="3695700"/>
            <a:ext cx="5116961" cy="5562600"/>
            <a:chOff x="0" y="0"/>
            <a:chExt cx="3676984" cy="3997214"/>
          </a:xfrm>
        </p:grpSpPr>
        <p:sp>
          <p:nvSpPr>
            <p:cNvPr id="15" name="Freeform 15"/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l="l" t="t" r="r" b="b"/>
              <a:pathLst>
                <a:path w="3572843" h="3877834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l="l" t="t" r="r" b="b"/>
              <a:pathLst>
                <a:path w="3612214" h="392863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l="l" t="t" r="r" b="b"/>
              <a:pathLst>
                <a:path w="3676984" h="399721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2950568" y="3877790"/>
            <a:ext cx="3513097" cy="512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6"/>
              </a:lnSpc>
            </a:pPr>
            <a:r>
              <a:rPr lang="en-US" sz="4450">
                <a:solidFill>
                  <a:srgbClr val="173554"/>
                </a:solidFill>
                <a:latin typeface="Hammersmith One"/>
              </a:rPr>
              <a:t>Memastikan setiap anggita berkeja sesuai tujuan bersama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6074" y="4800859"/>
            <a:ext cx="9412505" cy="91239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200150"/>
            <a:ext cx="16455462" cy="360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61"/>
              </a:lnSpc>
            </a:pPr>
            <a:r>
              <a:rPr lang="en-US" sz="13201">
                <a:solidFill>
                  <a:srgbClr val="141414"/>
                </a:solidFill>
                <a:latin typeface="Rubik Medium"/>
              </a:rPr>
              <a:t>Visi dan Misi Badan Pengurus Marapu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8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5231" y="4757325"/>
            <a:ext cx="11814679" cy="5991548"/>
            <a:chOff x="0" y="0"/>
            <a:chExt cx="15752905" cy="7988731"/>
          </a:xfrm>
        </p:grpSpPr>
        <p:sp>
          <p:nvSpPr>
            <p:cNvPr id="3" name="TextBox 3"/>
            <p:cNvSpPr txBox="1"/>
            <p:nvPr/>
          </p:nvSpPr>
          <p:spPr>
            <a:xfrm>
              <a:off x="0" y="7501085"/>
              <a:ext cx="15752905" cy="489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6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752905" cy="6917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9"/>
                </a:lnSpc>
              </a:pPr>
              <a:r>
                <a:rPr lang="en-US" sz="5666">
                  <a:solidFill>
                    <a:srgbClr val="FFFFFF"/>
                  </a:solidFill>
                  <a:latin typeface="Rubik Medium"/>
                </a:rPr>
                <a:t>Terciptanya pelayanan terhadap hak konstitusional warga penghayat kepercayaan terhadap Tuhan Yang Maha Esa (Marapu).</a:t>
              </a:r>
            </a:p>
            <a:p>
              <a:pPr algn="ctr">
                <a:lnSpc>
                  <a:spcPts val="6799"/>
                </a:lnSpc>
              </a:pPr>
              <a:endParaRPr/>
            </a:p>
            <a:p>
              <a:pPr algn="ctr">
                <a:lnSpc>
                  <a:spcPts val="679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76223" y="5527989"/>
            <a:ext cx="8566154" cy="56631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61816">
            <a:off x="-2533715" y="-835847"/>
            <a:ext cx="10563768" cy="37310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552572" y="401031"/>
            <a:ext cx="11246961" cy="2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Rubik Medium"/>
              </a:rPr>
              <a:t>Visi Badn Pengurus Marapu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8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18949" y="-519618"/>
            <a:ext cx="4540016" cy="3001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61816">
            <a:off x="-4241013" y="-233302"/>
            <a:ext cx="10563768" cy="373105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722627" y="410556"/>
            <a:ext cx="13536673" cy="114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5"/>
              </a:lnSpc>
            </a:pPr>
            <a:r>
              <a:rPr lang="en-US" sz="7462">
                <a:solidFill>
                  <a:srgbClr val="FFFFFF"/>
                </a:solidFill>
                <a:latin typeface="Rubik Medium"/>
              </a:rPr>
              <a:t>Misi Badan Pengurus Marapu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7072" y="3917826"/>
            <a:ext cx="4983639" cy="488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1"/>
              </a:lnSpc>
            </a:pPr>
            <a:r>
              <a:rPr lang="en-US" sz="4232">
                <a:solidFill>
                  <a:srgbClr val="173554"/>
                </a:solidFill>
                <a:latin typeface="Hammersmith One Bold"/>
              </a:rPr>
              <a:t> Memperjuangkan adanya pengakuan budaya Marapu sebagai penghayat Kepercayaan Terhadap Tuhan Yang Maha Esa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74967" y="4145524"/>
            <a:ext cx="4974877" cy="720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6688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Mengupayakan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adanya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pelayanan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hak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administrasi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kependudukan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yang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sama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dengan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warga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negara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yang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telah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menganut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agama yang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resmi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.</a:t>
            </a:r>
          </a:p>
          <a:p>
            <a:pPr algn="ctr">
              <a:lnSpc>
                <a:spcPts val="6069"/>
              </a:lnSpc>
            </a:pPr>
            <a:endParaRPr/>
          </a:p>
          <a:p>
            <a:pPr algn="ctr">
              <a:lnSpc>
                <a:spcPts val="606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3025725" y="3860676"/>
            <a:ext cx="5262275" cy="742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8399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Mengupayakan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terbentuknya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pengurus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penghayat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Kepercayaan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Terhadap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Tuhan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Yang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Maha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Esa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 (</a:t>
            </a:r>
            <a:r>
              <a:rPr lang="en-US" sz="4400" dirty="0" err="1">
                <a:solidFill>
                  <a:srgbClr val="173554"/>
                </a:solidFill>
                <a:latin typeface="Hammersmith One Bold"/>
              </a:rPr>
              <a:t>Marapu</a:t>
            </a:r>
            <a:r>
              <a:rPr lang="en-US" sz="4400" dirty="0">
                <a:solidFill>
                  <a:srgbClr val="173554"/>
                </a:solidFill>
                <a:latin typeface="Hammersmith One Bold"/>
              </a:rPr>
              <a:t>)</a:t>
            </a:r>
          </a:p>
          <a:p>
            <a:pPr algn="ctr">
              <a:lnSpc>
                <a:spcPts val="6889"/>
              </a:lnSpc>
            </a:pPr>
            <a:endParaRPr/>
          </a:p>
          <a:p>
            <a:pPr algn="ctr">
              <a:lnSpc>
                <a:spcPts val="8969"/>
              </a:lnSpc>
            </a:pPr>
            <a:endParaRPr/>
          </a:p>
        </p:txBody>
      </p:sp>
      <p:sp>
        <p:nvSpPr>
          <p:cNvPr id="8" name="AutoShape 8"/>
          <p:cNvSpPr/>
          <p:nvPr/>
        </p:nvSpPr>
        <p:spPr>
          <a:xfrm rot="5506244">
            <a:off x="8294221" y="2734386"/>
            <a:ext cx="2414166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9" name="AutoShape 9"/>
          <p:cNvSpPr/>
          <p:nvPr/>
        </p:nvSpPr>
        <p:spPr>
          <a:xfrm rot="1399446">
            <a:off x="9259145" y="2730781"/>
            <a:ext cx="6116493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AutoShape 10"/>
          <p:cNvSpPr/>
          <p:nvPr/>
        </p:nvSpPr>
        <p:spPr>
          <a:xfrm rot="9551084">
            <a:off x="3527794" y="2627319"/>
            <a:ext cx="6229444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277</Words>
  <Application>Microsoft Office PowerPoint</Application>
  <PresentationFormat>Custom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Arial</vt:lpstr>
      <vt:lpstr>Montserrat Semi-Bold Bold</vt:lpstr>
      <vt:lpstr>Knewave</vt:lpstr>
      <vt:lpstr>Quicksand</vt:lpstr>
      <vt:lpstr>Calibri</vt:lpstr>
      <vt:lpstr>Montserrat Semi-Bold Bold Italics</vt:lpstr>
      <vt:lpstr>Hammersmith One</vt:lpstr>
      <vt:lpstr>Hammersmith One Bold</vt:lpstr>
      <vt:lpstr>Rubik Medium</vt:lpstr>
      <vt:lpstr>Bukhari Script</vt:lpstr>
      <vt:lpstr>Aileron Regular Bold</vt:lpstr>
      <vt:lpstr>Aileron Regular</vt:lpstr>
      <vt:lpstr>Josefin Sans Regular</vt:lpstr>
      <vt:lpstr>Kollektif</vt:lpstr>
      <vt:lpstr>Kollektif Bold</vt:lpstr>
      <vt:lpstr>Norwester</vt:lpstr>
      <vt:lpstr>HK Grotesk Bold</vt:lpstr>
      <vt:lpstr>Agrandir Grand Bold</vt:lpstr>
      <vt:lpstr>Open Sauce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Pembahsan Visi dan Misi Organisasi Penghayat Marapu</dc:title>
  <cp:lastModifiedBy>NANDA</cp:lastModifiedBy>
  <cp:revision>8</cp:revision>
  <dcterms:created xsi:type="dcterms:W3CDTF">2006-08-16T00:00:00Z</dcterms:created>
  <dcterms:modified xsi:type="dcterms:W3CDTF">2021-12-14T01:43:07Z</dcterms:modified>
  <dc:identifier>DAEyU_c4Xfk</dc:identifier>
</cp:coreProperties>
</file>