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287000" cy="10287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Open Sans Bold" charset="0"/>
      <p:regular r:id="rId23"/>
    </p:embeddedFont>
    <p:embeddedFont>
      <p:font typeface="Open Sans Extra Bold" charset="0"/>
      <p:regular r:id="rId24"/>
    </p:embeddedFont>
    <p:embeddedFont>
      <p:font typeface="Archivo Black" charset="0"/>
      <p:regular r:id="rId25"/>
    </p:embeddedFont>
    <p:embeddedFont>
      <p:font typeface="Bree Serif" charset="0"/>
      <p:regular r:id="rId26"/>
    </p:embeddedFont>
    <p:embeddedFont>
      <p:font typeface="Alegreya Bold" charset="0"/>
      <p:regular r:id="rId27"/>
    </p:embeddedFont>
    <p:embeddedFont>
      <p:font typeface="Open Sans" charset="0"/>
      <p:regular r:id="rId28"/>
    </p:embeddedFont>
    <p:embeddedFont>
      <p:font typeface="Alegreya" charset="0"/>
      <p:regular r:id="rId29"/>
    </p:embeddedFont>
    <p:embeddedFont>
      <p:font typeface="Architects Daughter" charset="0"/>
      <p:regular r:id="rId30"/>
    </p:embeddedFont>
    <p:embeddedFont>
      <p:font typeface="Alata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19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215187" y="4151073"/>
            <a:ext cx="7856626" cy="290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9"/>
              </a:lnSpc>
            </a:pPr>
            <a:r>
              <a:rPr lang="en-US" sz="7150" spc="35" dirty="0">
                <a:solidFill>
                  <a:schemeClr val="bg1"/>
                </a:solidFill>
                <a:latin typeface="Bree Serif"/>
              </a:rPr>
              <a:t>GENDER EQUALITY DAN </a:t>
            </a:r>
          </a:p>
          <a:p>
            <a:pPr algn="ctr">
              <a:lnSpc>
                <a:spcPts val="7579"/>
              </a:lnSpc>
            </a:pPr>
            <a:r>
              <a:rPr lang="en-US" sz="7150" spc="35" dirty="0">
                <a:solidFill>
                  <a:schemeClr val="bg1"/>
                </a:solidFill>
                <a:latin typeface="Bree Serif"/>
              </a:rPr>
              <a:t>INKLUSI SOSIAL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1100" y="1638300"/>
            <a:ext cx="7468845" cy="168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768"/>
              </a:lnSpc>
              <a:spcBef>
                <a:spcPct val="0"/>
              </a:spcBef>
            </a:pPr>
            <a:r>
              <a:rPr lang="en-US" sz="9834" spc="393" dirty="0">
                <a:solidFill>
                  <a:schemeClr val="bg1"/>
                </a:solidFill>
                <a:latin typeface="Bree Serif"/>
              </a:rPr>
              <a:t>GESI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79492" y="8901810"/>
            <a:ext cx="7889527" cy="35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9"/>
              </a:lnSpc>
              <a:spcBef>
                <a:spcPct val="0"/>
              </a:spcBef>
            </a:pPr>
            <a:r>
              <a:rPr lang="en-US" sz="2085" spc="83" dirty="0">
                <a:solidFill>
                  <a:schemeClr val="bg1"/>
                </a:solidFill>
                <a:latin typeface="Alata"/>
              </a:rPr>
              <a:t>PDT. HERLINA RATU KENYA, MAPT - PERUATI SUMBA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71133" y="210478"/>
            <a:ext cx="6263182" cy="425496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66" y="6459096"/>
            <a:ext cx="9935686" cy="2799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6"/>
              </a:lnSpc>
            </a:pPr>
            <a:r>
              <a:rPr lang="en-US" sz="5333">
                <a:solidFill>
                  <a:srgbClr val="000000"/>
                </a:solidFill>
                <a:latin typeface="Open Sans Extra Bold"/>
              </a:rPr>
              <a:t>KEADILAN GENDER : </a:t>
            </a:r>
          </a:p>
          <a:p>
            <a:pPr algn="ctr">
              <a:lnSpc>
                <a:spcPts val="7466"/>
              </a:lnSpc>
            </a:pPr>
            <a:r>
              <a:rPr lang="en-US" sz="5333">
                <a:solidFill>
                  <a:srgbClr val="000000"/>
                </a:solidFill>
                <a:latin typeface="Alegreya"/>
              </a:rPr>
              <a:t>SETARA BAIK LAKI-LAKI MAUPUN PEREMPUAN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81366"/>
            <a:ext cx="10287000" cy="786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000000"/>
                </a:solidFill>
                <a:latin typeface="Alegreya"/>
              </a:rPr>
              <a:t>AKIBATNYA: 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Alegreya"/>
              </a:rPr>
              <a:t>Perempuan atau yang lebih lemah dipandang sebagai objek dan yang lebih kuat dipandang sebagai subjek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57858" y="37226"/>
            <a:ext cx="10444858" cy="336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6"/>
              </a:lnSpc>
            </a:pPr>
            <a:r>
              <a:rPr lang="en-US" sz="6390">
                <a:solidFill>
                  <a:srgbClr val="000000"/>
                </a:solidFill>
                <a:latin typeface="Alegreya Bold"/>
              </a:rPr>
              <a:t>APA YANG HARUS DILAKUKAN? </a:t>
            </a:r>
          </a:p>
          <a:p>
            <a:pPr algn="ctr">
              <a:lnSpc>
                <a:spcPts val="8946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644801" y="2695778"/>
            <a:ext cx="8997397" cy="571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19" lvl="1" indent="-388609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Alegreya"/>
              </a:rPr>
              <a:t>CARA BERPIKIR - KESADARAN BAHWA KITA SETARA.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Apakah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ada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dasar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hukum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bahwa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kita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setara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? Ada!</a:t>
            </a:r>
          </a:p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Alegreya"/>
              </a:rPr>
              <a:t>- UUD 1945</a:t>
            </a:r>
          </a:p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Alegreya"/>
              </a:rPr>
              <a:t> - UU no 7 1984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tentang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ratifikasi</a:t>
            </a:r>
            <a:r>
              <a:rPr lang="en-US" sz="3599">
                <a:solidFill>
                  <a:srgbClr val="000000"/>
                </a:solidFill>
                <a:latin typeface="Alegreya"/>
              </a:rPr>
              <a:t> UU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Internasional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mengenai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penghapusan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segala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bentuk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diskriminasi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terhadap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perempuan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</a:p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Alegreya"/>
              </a:rPr>
              <a:t>-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Impres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no 9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tahun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2000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tentang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PUG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dalam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pembangunan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legreya"/>
              </a:rPr>
              <a:t>nasional</a:t>
            </a:r>
            <a:r>
              <a:rPr lang="en-US" sz="3599" dirty="0">
                <a:solidFill>
                  <a:srgbClr val="000000"/>
                </a:solidFill>
                <a:latin typeface="Alegreya"/>
              </a:rPr>
              <a:t>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491" y="2141750"/>
            <a:ext cx="9524018" cy="544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legreya"/>
              </a:rPr>
              <a:t> - Perpres RI No 53 Tahun 2021 Tentang Rencana Aksi Nasional Hak Asasi Manusia Tahun 2021 - 2025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legreya"/>
              </a:rPr>
              <a:t>- Pelibatan (Partisipasi)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legreya"/>
              </a:rPr>
              <a:t>- Aksebilitas (Kesempatan) 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legreya"/>
              </a:rPr>
              <a:t>- Dukungan 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legreya"/>
              </a:rPr>
              <a:t>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3278" t="4588" r="29777"/>
          <a:stretch>
            <a:fillRect/>
          </a:stretch>
        </p:blipFill>
        <p:spPr>
          <a:xfrm>
            <a:off x="821269" y="-4210763"/>
            <a:ext cx="14790008" cy="164973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72000"/>
          </a:blip>
          <a:srcRect t="16683" b="16683"/>
          <a:stretch>
            <a:fillRect/>
          </a:stretch>
        </p:blipFill>
        <p:spPr>
          <a:xfrm>
            <a:off x="206487" y="0"/>
            <a:ext cx="10080513" cy="50376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65342" y="2593935"/>
            <a:ext cx="9717546" cy="1443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>
                <a:solidFill>
                  <a:srgbClr val="FFFFFF"/>
                </a:solidFill>
                <a:latin typeface="Archivo Black"/>
              </a:rPr>
              <a:t>INKLUSI SOSIAL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9739" y="329901"/>
            <a:ext cx="4958395" cy="108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z="6300" dirty="0" err="1">
                <a:solidFill>
                  <a:schemeClr val="bg1"/>
                </a:solidFill>
                <a:latin typeface="Alegreya Bold"/>
              </a:rPr>
              <a:t>Kamar-kamar</a:t>
            </a:r>
            <a:r>
              <a:rPr lang="en-US" sz="6300" dirty="0">
                <a:solidFill>
                  <a:schemeClr val="bg1"/>
                </a:solidFill>
                <a:latin typeface="Alegreya Bold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457912"/>
            <a:ext cx="3418240" cy="780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Alegreya"/>
              </a:rPr>
              <a:t>Gender :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Perempuan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laki-laki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42938" y="1457910"/>
            <a:ext cx="3418240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chemeClr val="bg1"/>
                </a:solidFill>
                <a:latin typeface="Alegreya"/>
              </a:rPr>
              <a:t>Agama/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Penghayat</a:t>
            </a:r>
            <a:endParaRPr lang="en-US" sz="2200" dirty="0">
              <a:solidFill>
                <a:schemeClr val="bg1"/>
              </a:solidFill>
              <a:latin typeface="Alegrey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2584818"/>
            <a:ext cx="6710102" cy="780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chemeClr val="bg1"/>
                </a:solidFill>
                <a:latin typeface="Alegreya"/>
              </a:rPr>
              <a:t>orang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dengan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kebutuhan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khusus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: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Disabilitas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juga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Lansia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kategori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usia</a:t>
            </a:r>
            <a:endParaRPr lang="en-US" sz="2200" dirty="0">
              <a:solidFill>
                <a:schemeClr val="bg1"/>
              </a:solidFill>
              <a:latin typeface="Alegrey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8437" y="1625214"/>
            <a:ext cx="2927263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chemeClr val="bg1"/>
                </a:solidFill>
                <a:latin typeface="Alegreya"/>
              </a:rPr>
              <a:t>Manusia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ciptaan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lain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17415" y="2612759"/>
            <a:ext cx="6710102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chemeClr val="bg1"/>
                </a:solidFill>
                <a:latin typeface="Alegreya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/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suku</a:t>
            </a:r>
            <a:endParaRPr lang="en-US" sz="2200" dirty="0">
              <a:solidFill>
                <a:schemeClr val="bg1"/>
              </a:solidFill>
              <a:latin typeface="Alegrey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907" y="4181268"/>
            <a:ext cx="4846030" cy="780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chemeClr val="bg1"/>
                </a:solidFill>
                <a:latin typeface="Alegreya"/>
              </a:rPr>
              <a:t>Pekerjaan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 :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Petani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, ASN,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pedagang</a:t>
            </a:r>
            <a:r>
              <a:rPr lang="en-US" sz="2200" dirty="0">
                <a:solidFill>
                  <a:schemeClr val="bg1"/>
                </a:solidFill>
                <a:latin typeface="Alegreya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legreya"/>
              </a:rPr>
              <a:t>dstnya</a:t>
            </a:r>
            <a:endParaRPr lang="en-US" sz="2200" dirty="0">
              <a:solidFill>
                <a:schemeClr val="bg1"/>
              </a:solidFill>
              <a:latin typeface="Alegrey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43500" y="4133642"/>
            <a:ext cx="4846030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bg1"/>
                </a:solidFill>
                <a:latin typeface="Alegreya"/>
              </a:rPr>
              <a:t>ALAM SEMESTA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4402" y="5086350"/>
            <a:ext cx="10287000" cy="21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chemeClr val="bg1"/>
                </a:solidFill>
                <a:latin typeface="Alegreya"/>
              </a:rPr>
              <a:t>Jadi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Inklusi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Sosial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adalah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: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semua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individu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atau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kelompok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masyarakat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punya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kesempatan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sama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untuk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berpartisipasi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dalam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semua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proses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pengambilan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keputusan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atau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semua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kegiatan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pembangunan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4402" y="7455369"/>
            <a:ext cx="9955152" cy="21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chemeClr val="bg1"/>
                </a:solidFill>
                <a:latin typeface="Alegreya"/>
              </a:rPr>
              <a:t>Setelah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mengkaji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, PERUATI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memberi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tawaran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istilah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dengan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cakupan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lebih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luas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yakni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 Bold"/>
              </a:rPr>
              <a:t>Inklusi</a:t>
            </a:r>
            <a:r>
              <a:rPr lang="en-US" sz="3000" dirty="0">
                <a:solidFill>
                  <a:schemeClr val="bg1"/>
                </a:solidFill>
                <a:latin typeface="Alegreya Bold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 Bold"/>
              </a:rPr>
              <a:t>Semesta</a:t>
            </a:r>
            <a:r>
              <a:rPr lang="en-US" sz="3000" dirty="0">
                <a:solidFill>
                  <a:schemeClr val="bg1"/>
                </a:solidFill>
                <a:latin typeface="Alegreya Bold"/>
              </a:rPr>
              <a:t> 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dibandingkan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dengan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inklusi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sosial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cakupannya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hanya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pada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kepentingan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legreya"/>
              </a:rPr>
              <a:t>manusia</a:t>
            </a:r>
            <a:r>
              <a:rPr lang="en-US" sz="3000" dirty="0">
                <a:solidFill>
                  <a:schemeClr val="bg1"/>
                </a:solidFill>
                <a:latin typeface="Alegreya"/>
              </a:rPr>
              <a:t>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42975"/>
            <a:ext cx="10287000" cy="1636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0"/>
              </a:lnSpc>
            </a:pPr>
            <a:r>
              <a:rPr lang="en-US" sz="4729">
                <a:solidFill>
                  <a:srgbClr val="000000"/>
                </a:solidFill>
                <a:latin typeface="Alegreya"/>
              </a:rPr>
              <a:t>Perspektif GESI/GESA dalam RENCANA dan ANGGARAN DAERAH/DESA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9407" y="3794584"/>
            <a:ext cx="10193091" cy="134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2"/>
              </a:lnSpc>
            </a:pPr>
            <a:r>
              <a:rPr lang="en-US" sz="3887">
                <a:solidFill>
                  <a:srgbClr val="000000"/>
                </a:solidFill>
                <a:latin typeface="Alegreya"/>
              </a:rPr>
              <a:t>PERSPEKTIF/KESADARAN - PELIBATAN - AKSES &amp; DUKUNGAN (Regulasi dan Anggaran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909" y="6665917"/>
            <a:ext cx="10193091" cy="153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legreya"/>
              </a:rPr>
              <a:t>PERENCANAAN : MusrembangDes - MusrembangCam - MusrembangKab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28900" y="8420100"/>
            <a:ext cx="5341255" cy="1311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dirty="0" err="1">
                <a:solidFill>
                  <a:schemeClr val="bg1"/>
                </a:solidFill>
                <a:latin typeface="Alegreya"/>
              </a:rPr>
              <a:t>Terima</a:t>
            </a:r>
            <a:r>
              <a:rPr lang="en-US" sz="7599" dirty="0">
                <a:solidFill>
                  <a:schemeClr val="bg1"/>
                </a:solidFill>
                <a:latin typeface="Alegreya"/>
              </a:rPr>
              <a:t> </a:t>
            </a:r>
            <a:r>
              <a:rPr lang="en-US" sz="7599" dirty="0" err="1">
                <a:solidFill>
                  <a:schemeClr val="bg1"/>
                </a:solidFill>
                <a:latin typeface="Alegreya"/>
              </a:rPr>
              <a:t>kasih</a:t>
            </a:r>
            <a:r>
              <a:rPr lang="en-US" sz="7599" dirty="0">
                <a:solidFill>
                  <a:schemeClr val="bg1"/>
                </a:solidFill>
                <a:latin typeface="Alegreya"/>
              </a:rPr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164204">
            <a:off x="6846760" y="44151"/>
            <a:ext cx="3317569" cy="3475549"/>
            <a:chOff x="0" y="0"/>
            <a:chExt cx="4423426" cy="463406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423426" cy="463406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132" y="93376"/>
              <a:ext cx="4245162" cy="4447312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49441" y="222713"/>
            <a:ext cx="6597245" cy="8562036"/>
            <a:chOff x="0" y="0"/>
            <a:chExt cx="8796326" cy="11416048"/>
          </a:xfrm>
        </p:grpSpPr>
        <p:sp>
          <p:nvSpPr>
            <p:cNvPr id="6" name="TextBox 6"/>
            <p:cNvSpPr txBox="1"/>
            <p:nvPr/>
          </p:nvSpPr>
          <p:spPr>
            <a:xfrm>
              <a:off x="0" y="85725"/>
              <a:ext cx="8796326" cy="2173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272"/>
                </a:lnSpc>
              </a:pPr>
              <a:r>
                <a:rPr lang="en-US" sz="5973" spc="29">
                  <a:solidFill>
                    <a:srgbClr val="000000"/>
                  </a:solidFill>
                  <a:latin typeface="Ananias"/>
                </a:rPr>
                <a:t>Curah Pendapat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4825"/>
              <a:ext cx="7757871" cy="8364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5493" lvl="1" indent="-302746">
                <a:lnSpc>
                  <a:spcPts val="3926"/>
                </a:lnSpc>
                <a:buFont typeface="Arial"/>
                <a:buChar char="•"/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Siapa melakukan apa dalam keluarga (Suami, istri, anak): </a:t>
              </a:r>
            </a:p>
            <a:p>
              <a:pPr>
                <a:lnSpc>
                  <a:spcPts val="3926"/>
                </a:lnSpc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 Kerja di kebun</a:t>
              </a:r>
            </a:p>
            <a:p>
              <a:pPr>
                <a:lnSpc>
                  <a:spcPts val="3926"/>
                </a:lnSpc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 masak</a:t>
              </a:r>
            </a:p>
            <a:p>
              <a:pPr>
                <a:lnSpc>
                  <a:spcPts val="3926"/>
                </a:lnSpc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 Menyapu </a:t>
              </a:r>
            </a:p>
            <a:p>
              <a:pPr>
                <a:lnSpc>
                  <a:spcPts val="3926"/>
                </a:lnSpc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 Membersihkan </a:t>
              </a:r>
            </a:p>
            <a:p>
              <a:pPr>
                <a:lnSpc>
                  <a:spcPts val="3926"/>
                </a:lnSpc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 Mencuci </a:t>
              </a:r>
            </a:p>
            <a:p>
              <a:pPr>
                <a:lnSpc>
                  <a:spcPts val="3926"/>
                </a:lnSpc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 Nonton </a:t>
              </a:r>
            </a:p>
            <a:p>
              <a:pPr>
                <a:lnSpc>
                  <a:spcPts val="3926"/>
                </a:lnSpc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 Ngobrol </a:t>
              </a:r>
            </a:p>
            <a:p>
              <a:pPr>
                <a:lnSpc>
                  <a:spcPts val="3926"/>
                </a:lnSpc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 Ibadah </a:t>
              </a:r>
            </a:p>
            <a:p>
              <a:pPr>
                <a:lnSpc>
                  <a:spcPts val="3926"/>
                </a:lnSpc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 Rapat</a:t>
              </a:r>
            </a:p>
            <a:p>
              <a:pPr>
                <a:lnSpc>
                  <a:spcPts val="3926"/>
                </a:lnSpc>
              </a:pPr>
              <a:r>
                <a:rPr lang="en-US" sz="2804" spc="112">
                  <a:solidFill>
                    <a:srgbClr val="EFE9CE"/>
                  </a:solidFill>
                  <a:latin typeface="Agrandir Medium"/>
                </a:rPr>
                <a:t> </a:t>
              </a:r>
            </a:p>
            <a:p>
              <a:pPr>
                <a:lnSpc>
                  <a:spcPts val="2386"/>
                </a:lnSpc>
                <a:spcBef>
                  <a:spcPct val="0"/>
                </a:spcBef>
              </a:pPr>
              <a:r>
                <a:rPr lang="en-US" sz="1704" spc="68">
                  <a:solidFill>
                    <a:srgbClr val="EFE9CE"/>
                  </a:solidFill>
                  <a:latin typeface="Agrandir Medium"/>
                </a:rPr>
                <a:t>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8623935"/>
            <a:ext cx="634365" cy="634365"/>
            <a:chOff x="0" y="0"/>
            <a:chExt cx="845820" cy="84582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45820" cy="84582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5560" y="35560"/>
              <a:ext cx="774700" cy="7747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15866" y="285132"/>
              <a:ext cx="414088" cy="275557"/>
            </a:xfrm>
            <a:prstGeom prst="rect">
              <a:avLst/>
            </a:prstGeom>
          </p:spPr>
        </p:pic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977026">
            <a:off x="2542357" y="8169518"/>
            <a:ext cx="8894125" cy="5959859"/>
            <a:chOff x="0" y="0"/>
            <a:chExt cx="9523730" cy="6381750"/>
          </a:xfrm>
        </p:grpSpPr>
        <p:sp>
          <p:nvSpPr>
            <p:cNvPr id="13" name="Freeform 13"/>
            <p:cNvSpPr/>
            <p:nvPr/>
          </p:nvSpPr>
          <p:spPr>
            <a:xfrm>
              <a:off x="12700" y="19050"/>
              <a:ext cx="9498330" cy="6350000"/>
            </a:xfrm>
            <a:custGeom>
              <a:avLst/>
              <a:gdLst/>
              <a:ahLst/>
              <a:cxnLst/>
              <a:rect l="l" t="t" r="r" b="b"/>
              <a:pathLst>
                <a:path w="9498330" h="6350000">
                  <a:moveTo>
                    <a:pt x="6332220" y="1243330"/>
                  </a:moveTo>
                  <a:lnTo>
                    <a:pt x="6332220" y="0"/>
                  </a:lnTo>
                  <a:lnTo>
                    <a:pt x="3166110" y="1243330"/>
                  </a:lnTo>
                  <a:lnTo>
                    <a:pt x="3166110" y="0"/>
                  </a:lnTo>
                  <a:lnTo>
                    <a:pt x="0" y="1243330"/>
                  </a:lnTo>
                  <a:lnTo>
                    <a:pt x="0" y="6350000"/>
                  </a:lnTo>
                  <a:lnTo>
                    <a:pt x="6332220" y="6350000"/>
                  </a:lnTo>
                  <a:lnTo>
                    <a:pt x="9498330" y="6350000"/>
                  </a:lnTo>
                  <a:lnTo>
                    <a:pt x="9498330" y="0"/>
                  </a:lnTo>
                  <a:lnTo>
                    <a:pt x="6332220" y="1243330"/>
                  </a:lnTo>
                  <a:close/>
                </a:path>
              </a:pathLst>
            </a:custGeom>
            <a:solidFill>
              <a:srgbClr val="EE7FF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9523730" cy="6381750"/>
            </a:xfrm>
            <a:custGeom>
              <a:avLst/>
              <a:gdLst/>
              <a:ahLst/>
              <a:cxnLst/>
              <a:rect l="l" t="t" r="r" b="b"/>
              <a:pathLst>
                <a:path w="9523730" h="6381750">
                  <a:moveTo>
                    <a:pt x="9523730" y="6381750"/>
                  </a:moveTo>
                  <a:lnTo>
                    <a:pt x="0" y="6381750"/>
                  </a:lnTo>
                  <a:lnTo>
                    <a:pt x="0" y="1253490"/>
                  </a:lnTo>
                  <a:lnTo>
                    <a:pt x="7620" y="1250950"/>
                  </a:lnTo>
                  <a:lnTo>
                    <a:pt x="3191510" y="0"/>
                  </a:lnTo>
                  <a:lnTo>
                    <a:pt x="3191510" y="1243330"/>
                  </a:lnTo>
                  <a:lnTo>
                    <a:pt x="6357620" y="0"/>
                  </a:lnTo>
                  <a:lnTo>
                    <a:pt x="6357620" y="1243330"/>
                  </a:lnTo>
                  <a:lnTo>
                    <a:pt x="9523730" y="0"/>
                  </a:lnTo>
                  <a:lnTo>
                    <a:pt x="9523730" y="6381750"/>
                  </a:lnTo>
                  <a:close/>
                  <a:moveTo>
                    <a:pt x="25400" y="6356350"/>
                  </a:moveTo>
                  <a:lnTo>
                    <a:pt x="9498330" y="6356350"/>
                  </a:lnTo>
                  <a:lnTo>
                    <a:pt x="9498330" y="36830"/>
                  </a:lnTo>
                  <a:lnTo>
                    <a:pt x="6332220" y="1280160"/>
                  </a:lnTo>
                  <a:lnTo>
                    <a:pt x="6332220" y="36830"/>
                  </a:lnTo>
                  <a:lnTo>
                    <a:pt x="3166110" y="1280160"/>
                  </a:lnTo>
                  <a:lnTo>
                    <a:pt x="3166110" y="36830"/>
                  </a:lnTo>
                  <a:lnTo>
                    <a:pt x="25400" y="1271270"/>
                  </a:lnTo>
                  <a:lnTo>
                    <a:pt x="25400" y="635635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1855" y="616403"/>
            <a:ext cx="7793155" cy="8618381"/>
            <a:chOff x="0" y="-47625"/>
            <a:chExt cx="10390873" cy="11491176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0390873" cy="266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31"/>
                </a:lnSpc>
              </a:pPr>
              <a:r>
                <a:rPr lang="en-US" sz="3744" spc="18" dirty="0">
                  <a:solidFill>
                    <a:srgbClr val="000000"/>
                  </a:solidFill>
                  <a:latin typeface="Agrandir Medium"/>
                </a:rPr>
                <a:t>2. </a:t>
              </a: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Siapa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 yang </a:t>
              </a: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lebih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 </a:t>
              </a: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banyak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 </a:t>
              </a: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kerja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?</a:t>
              </a:r>
            </a:p>
            <a:p>
              <a:pPr>
                <a:lnSpc>
                  <a:spcPts val="3931"/>
                </a:lnSpc>
              </a:pP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Perempuan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 </a:t>
              </a: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atau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 </a:t>
              </a: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laki-laki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? </a:t>
              </a:r>
            </a:p>
            <a:p>
              <a:pPr marL="0" lvl="0" indent="0" algn="l">
                <a:lnSpc>
                  <a:spcPts val="3931"/>
                </a:lnSpc>
                <a:spcBef>
                  <a:spcPct val="0"/>
                </a:spcBef>
              </a:pP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kerja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 </a:t>
              </a: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dari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 jam </a:t>
              </a: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berapa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 </a:t>
              </a: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sampai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 jam </a:t>
              </a:r>
              <a:r>
                <a:rPr lang="en-US" sz="3744" spc="18" dirty="0" err="1">
                  <a:solidFill>
                    <a:schemeClr val="bg1"/>
                  </a:solidFill>
                  <a:latin typeface="Agrandir Medium"/>
                </a:rPr>
                <a:t>berapa</a:t>
              </a:r>
              <a:r>
                <a:rPr lang="en-US" sz="3744" spc="18" dirty="0">
                  <a:solidFill>
                    <a:schemeClr val="bg1"/>
                  </a:solidFill>
                  <a:latin typeface="Agrandir Medium"/>
                </a:rPr>
                <a:t>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586698"/>
              <a:ext cx="10390873" cy="7856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62"/>
                </a:lnSpc>
              </a:pP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3.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Kalau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ada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id-ID" sz="3044" spc="121" dirty="0" smtClean="0">
                  <a:solidFill>
                    <a:srgbClr val="EFE9CE"/>
                  </a:solidFill>
                  <a:latin typeface="Agrandir Medium"/>
                </a:rPr>
                <a:t>uang </a:t>
              </a:r>
              <a:r>
                <a:rPr lang="en-US" sz="3044" spc="121" dirty="0" err="1" smtClean="0">
                  <a:solidFill>
                    <a:srgbClr val="EFE9CE"/>
                  </a:solidFill>
                  <a:latin typeface="Agrandir Medium"/>
                </a:rPr>
                <a:t>siapa</a:t>
              </a:r>
              <a:r>
                <a:rPr lang="en-US" sz="3044" spc="121" dirty="0" smtClean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yang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pegang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? (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suami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/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istri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)</a:t>
              </a:r>
            </a:p>
            <a:p>
              <a:pPr>
                <a:lnSpc>
                  <a:spcPts val="4262"/>
                </a:lnSpc>
              </a:pPr>
              <a:endParaRPr dirty="0"/>
            </a:p>
            <a:p>
              <a:pPr>
                <a:lnSpc>
                  <a:spcPts val="4262"/>
                </a:lnSpc>
              </a:pP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4.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Uang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yang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dipegang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laki-laki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untuk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beli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apa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/yang   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dipegang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perempuan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untuk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beli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apa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?</a:t>
              </a:r>
            </a:p>
            <a:p>
              <a:pPr>
                <a:lnSpc>
                  <a:spcPts val="4262"/>
                </a:lnSpc>
              </a:pP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Bahan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makanan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</a:p>
            <a:p>
              <a:pPr>
                <a:lnSpc>
                  <a:spcPts val="4262"/>
                </a:lnSpc>
              </a:pP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Biaya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sekolah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</a:p>
            <a:p>
              <a:pPr>
                <a:lnSpc>
                  <a:spcPts val="4262"/>
                </a:lnSpc>
              </a:pP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kebutuhan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pribadi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</a:p>
            <a:p>
              <a:pPr>
                <a:lnSpc>
                  <a:spcPts val="4262"/>
                </a:lnSpc>
              </a:pP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Biaya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  <a:r>
                <a:rPr lang="en-US" sz="3044" spc="121" dirty="0" err="1">
                  <a:solidFill>
                    <a:srgbClr val="EFE9CE"/>
                  </a:solidFill>
                  <a:latin typeface="Agrandir Medium"/>
                </a:rPr>
                <a:t>Kesehatan</a:t>
              </a:r>
              <a:r>
                <a:rPr lang="en-US" sz="3044" spc="121" dirty="0">
                  <a:solidFill>
                    <a:srgbClr val="EFE9CE"/>
                  </a:solidFill>
                  <a:latin typeface="Agrandir Medium"/>
                </a:rPr>
                <a:t> </a:t>
              </a:r>
            </a:p>
            <a:p>
              <a:pPr marL="0" lvl="0" indent="0">
                <a:lnSpc>
                  <a:spcPts val="3297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623935"/>
            <a:ext cx="634365" cy="634365"/>
            <a:chOff x="0" y="0"/>
            <a:chExt cx="845820" cy="84582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45820" cy="84582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5560" y="35560"/>
              <a:ext cx="774700" cy="7747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15866" y="285132"/>
              <a:ext cx="414088" cy="275557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6967590" y="-1563597"/>
            <a:ext cx="4581419" cy="4799582"/>
            <a:chOff x="0" y="0"/>
            <a:chExt cx="6108559" cy="639944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108559" cy="639944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23087" y="128949"/>
              <a:ext cx="5862384" cy="614154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61423">
            <a:off x="7052933" y="294620"/>
            <a:ext cx="2932443" cy="3072083"/>
            <a:chOff x="0" y="0"/>
            <a:chExt cx="3909924" cy="40961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909924" cy="40961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8785" y="82536"/>
              <a:ext cx="3752354" cy="3931038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252096" y="1659211"/>
            <a:ext cx="7802363" cy="6076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1"/>
              </a:lnSpc>
            </a:pPr>
            <a:r>
              <a:rPr lang="en-US" sz="3750" spc="150">
                <a:solidFill>
                  <a:srgbClr val="EFE9CE"/>
                </a:solidFill>
                <a:latin typeface="Agrandir Medium"/>
              </a:rPr>
              <a:t>5. Akses : Kalau ada sapi a.n siapa?</a:t>
            </a:r>
          </a:p>
          <a:p>
            <a:pPr>
              <a:lnSpc>
                <a:spcPts val="5251"/>
              </a:lnSpc>
            </a:pPr>
            <a:r>
              <a:rPr lang="en-US" sz="3750" spc="150">
                <a:solidFill>
                  <a:srgbClr val="EFE9CE"/>
                </a:solidFill>
                <a:latin typeface="Agrandir Medium"/>
              </a:rPr>
              <a:t>Kalau ada tanah/rumah a.n siapa?</a:t>
            </a:r>
          </a:p>
          <a:p>
            <a:pPr>
              <a:lnSpc>
                <a:spcPts val="5251"/>
              </a:lnSpc>
            </a:pPr>
            <a:r>
              <a:rPr lang="en-US" sz="3750" spc="150">
                <a:solidFill>
                  <a:srgbClr val="EFE9CE"/>
                </a:solidFill>
                <a:latin typeface="Agrandir Medium"/>
              </a:rPr>
              <a:t>Kalau ada kendaraan a.n siapa? </a:t>
            </a:r>
          </a:p>
          <a:p>
            <a:pPr>
              <a:lnSpc>
                <a:spcPts val="5251"/>
              </a:lnSpc>
            </a:pPr>
            <a:r>
              <a:rPr lang="en-US" sz="3750" spc="150">
                <a:solidFill>
                  <a:srgbClr val="EFE9CE"/>
                </a:solidFill>
                <a:latin typeface="Agrandir Medium"/>
              </a:rPr>
              <a:t>Kalau ada uang kasih sekolah anak, perempuan atau laki-laki yang disekolahkan? </a:t>
            </a:r>
          </a:p>
          <a:p>
            <a:pPr marL="0" lvl="0" indent="0">
              <a:lnSpc>
                <a:spcPts val="5251"/>
              </a:lnSpc>
              <a:spcBef>
                <a:spcPct val="0"/>
              </a:spcBef>
            </a:pPr>
            <a:endParaRPr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138521" y="8219727"/>
            <a:ext cx="10564043" cy="7078852"/>
            <a:chOff x="0" y="0"/>
            <a:chExt cx="9523730" cy="6381750"/>
          </a:xfrm>
        </p:grpSpPr>
        <p:sp>
          <p:nvSpPr>
            <p:cNvPr id="7" name="Freeform 7"/>
            <p:cNvSpPr/>
            <p:nvPr/>
          </p:nvSpPr>
          <p:spPr>
            <a:xfrm>
              <a:off x="12700" y="19050"/>
              <a:ext cx="9498330" cy="6350000"/>
            </a:xfrm>
            <a:custGeom>
              <a:avLst/>
              <a:gdLst/>
              <a:ahLst/>
              <a:cxnLst/>
              <a:rect l="l" t="t" r="r" b="b"/>
              <a:pathLst>
                <a:path w="9498330" h="6350000">
                  <a:moveTo>
                    <a:pt x="6332220" y="1243330"/>
                  </a:moveTo>
                  <a:lnTo>
                    <a:pt x="6332220" y="0"/>
                  </a:lnTo>
                  <a:lnTo>
                    <a:pt x="3166110" y="1243330"/>
                  </a:lnTo>
                  <a:lnTo>
                    <a:pt x="3166110" y="0"/>
                  </a:lnTo>
                  <a:lnTo>
                    <a:pt x="0" y="1243330"/>
                  </a:lnTo>
                  <a:lnTo>
                    <a:pt x="0" y="6350000"/>
                  </a:lnTo>
                  <a:lnTo>
                    <a:pt x="6332220" y="6350000"/>
                  </a:lnTo>
                  <a:lnTo>
                    <a:pt x="9498330" y="6350000"/>
                  </a:lnTo>
                  <a:lnTo>
                    <a:pt x="9498330" y="0"/>
                  </a:lnTo>
                  <a:lnTo>
                    <a:pt x="6332220" y="1243330"/>
                  </a:lnTo>
                  <a:close/>
                </a:path>
              </a:pathLst>
            </a:custGeom>
            <a:solidFill>
              <a:srgbClr val="EE7FF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523730" cy="6381750"/>
            </a:xfrm>
            <a:custGeom>
              <a:avLst/>
              <a:gdLst/>
              <a:ahLst/>
              <a:cxnLst/>
              <a:rect l="l" t="t" r="r" b="b"/>
              <a:pathLst>
                <a:path w="9523730" h="6381750">
                  <a:moveTo>
                    <a:pt x="9523730" y="6381750"/>
                  </a:moveTo>
                  <a:lnTo>
                    <a:pt x="0" y="6381750"/>
                  </a:lnTo>
                  <a:lnTo>
                    <a:pt x="0" y="1253490"/>
                  </a:lnTo>
                  <a:lnTo>
                    <a:pt x="7620" y="1250950"/>
                  </a:lnTo>
                  <a:lnTo>
                    <a:pt x="3191510" y="0"/>
                  </a:lnTo>
                  <a:lnTo>
                    <a:pt x="3191510" y="1243330"/>
                  </a:lnTo>
                  <a:lnTo>
                    <a:pt x="6357620" y="0"/>
                  </a:lnTo>
                  <a:lnTo>
                    <a:pt x="6357620" y="1243330"/>
                  </a:lnTo>
                  <a:lnTo>
                    <a:pt x="9523730" y="0"/>
                  </a:lnTo>
                  <a:lnTo>
                    <a:pt x="9523730" y="6381750"/>
                  </a:lnTo>
                  <a:close/>
                  <a:moveTo>
                    <a:pt x="25400" y="6356350"/>
                  </a:moveTo>
                  <a:lnTo>
                    <a:pt x="9498330" y="6356350"/>
                  </a:lnTo>
                  <a:lnTo>
                    <a:pt x="9498330" y="36830"/>
                  </a:lnTo>
                  <a:lnTo>
                    <a:pt x="6332220" y="1280160"/>
                  </a:lnTo>
                  <a:lnTo>
                    <a:pt x="6332220" y="36830"/>
                  </a:lnTo>
                  <a:lnTo>
                    <a:pt x="3166110" y="1280160"/>
                  </a:lnTo>
                  <a:lnTo>
                    <a:pt x="3166110" y="36830"/>
                  </a:lnTo>
                  <a:lnTo>
                    <a:pt x="25400" y="1271270"/>
                  </a:lnTo>
                  <a:lnTo>
                    <a:pt x="25400" y="635635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5259"/>
          <a:stretch>
            <a:fillRect/>
          </a:stretch>
        </p:blipFill>
        <p:spPr>
          <a:xfrm>
            <a:off x="781100" y="2887966"/>
            <a:ext cx="7661745" cy="72587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587" y="150705"/>
            <a:ext cx="10103413" cy="273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2"/>
              </a:lnSpc>
            </a:pPr>
            <a:r>
              <a:rPr lang="en-US" sz="7011" spc="35">
                <a:solidFill>
                  <a:srgbClr val="FF1616"/>
                </a:solidFill>
                <a:latin typeface="Architects Daughter"/>
              </a:rPr>
              <a:t>GENDER : </a:t>
            </a:r>
          </a:p>
          <a:p>
            <a:pPr algn="ctr">
              <a:lnSpc>
                <a:spcPts val="4842"/>
              </a:lnSpc>
            </a:pPr>
            <a:r>
              <a:rPr lang="en-US" sz="4611" spc="35">
                <a:solidFill>
                  <a:srgbClr val="FF1616"/>
                </a:solidFill>
                <a:latin typeface="Architects Daughter"/>
              </a:rPr>
              <a:t>Manusia dibedakan berdasarkan jenis kelamin </a:t>
            </a:r>
          </a:p>
          <a:p>
            <a:pPr marL="0" lvl="0" indent="0" algn="ctr">
              <a:lnSpc>
                <a:spcPts val="4632"/>
              </a:lnSpc>
              <a:spcBef>
                <a:spcPct val="0"/>
              </a:spcBef>
            </a:pPr>
            <a:r>
              <a:rPr lang="en-US" sz="4411" spc="22">
                <a:solidFill>
                  <a:srgbClr val="FF1616"/>
                </a:solidFill>
                <a:latin typeface="Ananias"/>
              </a:rPr>
              <a:t>PEREMPUAN DAN LAKI-LAKI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821" r="821" b="21640"/>
          <a:stretch>
            <a:fillRect/>
          </a:stretch>
        </p:blipFill>
        <p:spPr>
          <a:xfrm>
            <a:off x="-4762" y="5143500"/>
            <a:ext cx="10287000" cy="44751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38738" y="4723167"/>
            <a:ext cx="9525" cy="7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12917" y="1704264"/>
            <a:ext cx="9861166" cy="97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000000"/>
                </a:solidFill>
                <a:latin typeface="Open Sans Extra Bold"/>
              </a:rPr>
              <a:t>ADIL : SETARA - SEDERAJAT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5" t="1909" b="894"/>
          <a:stretch>
            <a:fillRect/>
          </a:stretch>
        </p:blipFill>
        <p:spPr>
          <a:xfrm>
            <a:off x="698837" y="2965861"/>
            <a:ext cx="9588163" cy="7136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170254"/>
            <a:ext cx="10287000" cy="3615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>
                <a:solidFill>
                  <a:srgbClr val="000000"/>
                </a:solidFill>
                <a:latin typeface="Architects Daughter"/>
              </a:rPr>
              <a:t>Tetapi dalam kenyataannya justru terjadi seperti ini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9125" y="4207140"/>
            <a:ext cx="6994710" cy="2701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2"/>
              </a:lnSpc>
            </a:pPr>
            <a:r>
              <a:rPr lang="en-US" sz="7751">
                <a:solidFill>
                  <a:srgbClr val="000000"/>
                </a:solidFill>
                <a:latin typeface="Open Sans Extra Bold"/>
              </a:rPr>
              <a:t>TIDAK SETARA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238809"/>
            <a:ext cx="10287000" cy="736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Open Sans"/>
              </a:rPr>
              <a:t>cara berpikir yang diwariskan kepada kita atau yang kita warisi : </a:t>
            </a:r>
            <a:r>
              <a:rPr lang="en-US" sz="7199">
                <a:solidFill>
                  <a:srgbClr val="000000"/>
                </a:solidFill>
                <a:latin typeface="Open Sans Bold"/>
              </a:rPr>
              <a:t>PATRIARKHI</a:t>
            </a:r>
          </a:p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Alegreya"/>
              </a:rPr>
              <a:t>Cara berpikir ini terjadi dimana saja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10999"/>
          </a:blip>
          <a:srcRect/>
          <a:stretch>
            <a:fillRect/>
          </a:stretch>
        </p:blipFill>
        <p:spPr>
          <a:xfrm>
            <a:off x="1158705" y="1617870"/>
            <a:ext cx="9378666" cy="79892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691472" y="273759"/>
            <a:ext cx="9525" cy="7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310023" y="-23757"/>
            <a:ext cx="6772424" cy="129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000000"/>
                </a:solidFill>
                <a:latin typeface="Alegreya"/>
              </a:rPr>
              <a:t>APA SEBABNYA?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78929" y="99371"/>
            <a:ext cx="10444858" cy="4485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Alegreya"/>
              </a:rPr>
              <a:t>Suatu sistem sosial dimana laki-laki yang berkuasa atau yang dipandang sebagai yang utama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95000"/>
          </a:blip>
          <a:srcRect l="839" r="839"/>
          <a:stretch>
            <a:fillRect/>
          </a:stretch>
        </p:blipFill>
        <p:spPr>
          <a:xfrm>
            <a:off x="0" y="4401747"/>
            <a:ext cx="10287000" cy="5885253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428</Words>
  <Application>Microsoft Office PowerPoint</Application>
  <PresentationFormat>Custom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Open Sans Bold</vt:lpstr>
      <vt:lpstr>Open Sans Extra Bold</vt:lpstr>
      <vt:lpstr>Archivo Black</vt:lpstr>
      <vt:lpstr>Bree Serif</vt:lpstr>
      <vt:lpstr>Agrandir Medium</vt:lpstr>
      <vt:lpstr>Alegreya Bold</vt:lpstr>
      <vt:lpstr>Open Sans</vt:lpstr>
      <vt:lpstr>Alegreya</vt:lpstr>
      <vt:lpstr>Ananias</vt:lpstr>
      <vt:lpstr>Architects Daughter</vt:lpstr>
      <vt:lpstr>Alata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GESI</dc:title>
  <cp:lastModifiedBy>ASUS</cp:lastModifiedBy>
  <cp:revision>8</cp:revision>
  <dcterms:created xsi:type="dcterms:W3CDTF">2006-08-16T00:00:00Z</dcterms:created>
  <dcterms:modified xsi:type="dcterms:W3CDTF">2022-02-02T09:15:48Z</dcterms:modified>
  <dc:identifier>DAE3Fsm580U</dc:identifier>
</cp:coreProperties>
</file>