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57" r:id="rId9"/>
    <p:sldId id="263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2021-11-26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2021-11-26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2021-11-26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2021-11-26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2021-11-26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2021-11-26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2021-11-26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2021-11-26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2021-11-26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2021-11-26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2021-11-26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587550"/>
            <a:ext cx="42839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Pembentukan Kelompok Kerja</a:t>
            </a:r>
            <a:endParaRPr kumimoji="0" lang="en-US" altLang="ko-KR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23528" y="1393031"/>
            <a:ext cx="4283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Lii Marapu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817440" y="3337247"/>
            <a:ext cx="1296144" cy="338554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Anto</a:t>
            </a: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6778"/>
            <a:ext cx="7524328" cy="1052736"/>
          </a:xfrm>
        </p:spPr>
        <p:txBody>
          <a:bodyPr/>
          <a:lstStyle/>
          <a:p>
            <a:r>
              <a:rPr lang="en-US" altLang="ko-KR" sz="360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Kerangka Analisis Kebijakan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124744"/>
            <a:ext cx="6840760" cy="1944216"/>
          </a:xfrm>
        </p:spPr>
        <p:txBody>
          <a:bodyPr>
            <a:normAutofit/>
          </a:bodyPr>
          <a:lstStyle/>
          <a:p>
            <a:r>
              <a:rPr lang="en-US" altLang="ko-KR" sz="300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Substansi Hukum (Content of Law)</a:t>
            </a:r>
            <a:endParaRPr lang="en-US" altLang="ko-KR" sz="3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>
                <a:latin typeface="Arial" pitchFamily="34" charset="0"/>
                <a:cs typeface="Arial" pitchFamily="34" charset="0"/>
              </a:rPr>
              <a:t>Uraian atau penjabaran suatu kebijakan yang tertuang dalam Peraturan perundang-undangan atau keputusan-keputusan.</a:t>
            </a:r>
            <a:endParaRPr lang="ko-KR" altLang="en-US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25F81A-334F-4740-8C2C-128D1C1AA64C}"/>
              </a:ext>
            </a:extLst>
          </p:cNvPr>
          <p:cNvSpPr txBox="1">
            <a:spLocks/>
          </p:cNvSpPr>
          <p:nvPr/>
        </p:nvSpPr>
        <p:spPr>
          <a:xfrm>
            <a:off x="1979712" y="2852936"/>
            <a:ext cx="6840760" cy="1692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00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Tata laksana hukum (Structur of law)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200">
                <a:latin typeface="Arial" pitchFamily="34" charset="0"/>
                <a:cs typeface="Arial" pitchFamily="34" charset="0"/>
              </a:rPr>
              <a:t>Semua perangkat kelembagaan dan pelaksana dari Peraturan perundang-undangan dan keputudan-keputusan (Lembaga hukum dan aparat penegak hukum)</a:t>
            </a:r>
            <a:endParaRPr lang="ko-KR" altLang="en-US" sz="2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CA0EAE-0322-4641-865D-C5CFABE8D8A0}"/>
              </a:ext>
            </a:extLst>
          </p:cNvPr>
          <p:cNvSpPr txBox="1">
            <a:spLocks/>
          </p:cNvSpPr>
          <p:nvPr/>
        </p:nvSpPr>
        <p:spPr>
          <a:xfrm>
            <a:off x="1979712" y="4739881"/>
            <a:ext cx="6635080" cy="1692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Budaya Hukum (Culture of Law)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>
                <a:latin typeface="Arial" pitchFamily="34" charset="0"/>
                <a:cs typeface="Arial" pitchFamily="34" charset="0"/>
              </a:rPr>
              <a:t>Persepsi, pemahaman, sikap penerima, praktek-praktek pelaksanaan, penafsiran, terhadap substansi dan tatalaksana.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9772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3D2E-812A-4F41-936F-815F718D4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16778"/>
            <a:ext cx="7236296" cy="1052736"/>
          </a:xfrm>
        </p:spPr>
        <p:txBody>
          <a:bodyPr/>
          <a:lstStyle/>
          <a:p>
            <a:r>
              <a:rPr lang="en-US"/>
              <a:t>Strategi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E6A0-30A3-4582-83EA-86B071CF0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069514"/>
            <a:ext cx="7236296" cy="45197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00B0F0"/>
                </a:solidFill>
              </a:rPr>
              <a:t>Strategic Partnership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Proses membangun hubungan antara beberapa sektor. Negara diwakili oleh pemerintah  di  semua  level,  sektor swasta  dan  masyarakat  sipil untuk berkolaborasi guna mencapai tujuan Bersama    dan   perubahan   positif dimasyarakat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2945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3D2E-812A-4F41-936F-815F718D4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16778"/>
            <a:ext cx="7236296" cy="1052736"/>
          </a:xfrm>
        </p:spPr>
        <p:txBody>
          <a:bodyPr/>
          <a:lstStyle/>
          <a:p>
            <a:r>
              <a:rPr lang="en-US"/>
              <a:t>Strategi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E6A0-30A3-4582-83EA-86B071CF0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069514"/>
            <a:ext cx="7236296" cy="5455830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B0F0"/>
                </a:solidFill>
              </a:rPr>
              <a:t>Constractive Criticism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Cara untuk memberikan umpan balik yang mampu memberikan saran spesifik dan dapat  ditindaklanjuti.  Kritik membangun,   rekomendasi  khusus bagaimana   membuat    perbaikan  positif.</a:t>
            </a:r>
          </a:p>
          <a:p>
            <a:pPr marL="0" indent="0">
              <a:buNone/>
            </a:pPr>
            <a:r>
              <a:rPr lang="en-US"/>
              <a:t>Tidak hanya kritikan  yang  sifatnya  umum.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380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3D2E-812A-4F41-936F-815F718D4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16778"/>
            <a:ext cx="7236296" cy="1052736"/>
          </a:xfrm>
        </p:spPr>
        <p:txBody>
          <a:bodyPr/>
          <a:lstStyle/>
          <a:p>
            <a:r>
              <a:rPr lang="en-US"/>
              <a:t>Strategi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E6A0-30A3-4582-83EA-86B071CF0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1069514"/>
            <a:ext cx="7452320" cy="5455830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B0F0"/>
                </a:solidFill>
              </a:rPr>
              <a:t>Campaign and Resistance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Merefleksikan pilihan sebagai outsider, yang menekankan pada pilihan untuk secara vis a vis dengan  Negara atau  korporasi, melalui tindakan kampanye dan perlawanan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7174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3D2E-812A-4F41-936F-815F718D4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16778"/>
            <a:ext cx="7236296" cy="1052736"/>
          </a:xfrm>
        </p:spPr>
        <p:txBody>
          <a:bodyPr/>
          <a:lstStyle/>
          <a:p>
            <a:r>
              <a:rPr lang="en-US"/>
              <a:t>Strategi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E6A0-30A3-4582-83EA-86B071CF0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1069514"/>
            <a:ext cx="7452320" cy="5455830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B0F0"/>
                </a:solidFill>
              </a:rPr>
              <a:t>Tactical Silence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Mirip dengan passive angagement.</a:t>
            </a:r>
          </a:p>
          <a:p>
            <a:pPr marL="0" indent="0">
              <a:buNone/>
            </a:pPr>
            <a:r>
              <a:rPr lang="en-US"/>
              <a:t>Melakukan perlawanan secara  diam, meskipun dpt  pula berbentuk radikal berupa pembangkangan sipil (civil dis-obedience). </a:t>
            </a:r>
          </a:p>
          <a:p>
            <a:pPr marL="0" indent="0">
              <a:buNone/>
            </a:pPr>
            <a:r>
              <a:rPr lang="en-US"/>
              <a:t>Pendekatan ini terinspirasi dari prinsip Satyagraha (Mahatmagandi)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496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56475-F49B-4617-9114-B99EC929C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16632"/>
            <a:ext cx="2808312" cy="1052736"/>
          </a:xfrm>
        </p:spPr>
        <p:txBody>
          <a:bodyPr/>
          <a:lstStyle/>
          <a:p>
            <a:r>
              <a:rPr lang="en-US"/>
              <a:t>Strategi</a:t>
            </a:r>
            <a:endParaRPr lang="en-ID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23B0CC-3DE6-4658-8905-DC5DE0777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2" y="1341438"/>
            <a:ext cx="2304256" cy="34557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>
                <a:solidFill>
                  <a:srgbClr val="00B0F0"/>
                </a:solidFill>
              </a:rPr>
              <a:t>Strategic Partnership</a:t>
            </a:r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r>
              <a:rPr lang="en-US" sz="1400"/>
              <a:t>Proses  membangun  hu-bungan antara beberapa   sektor.  Negara   diwakili oleh pemerintah disemua  level,  sektor swasta  dan  masyarakat  sipil   utk berkolaborasi guna mencapai tujuan Bersama dan   pe-rubahan positif  dimasya-rakat</a:t>
            </a:r>
            <a:endParaRPr lang="en-ID" sz="14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44111D-5410-4BEB-94AF-47B48AB80835}"/>
              </a:ext>
            </a:extLst>
          </p:cNvPr>
          <p:cNvSpPr txBox="1">
            <a:spLocks/>
          </p:cNvSpPr>
          <p:nvPr/>
        </p:nvSpPr>
        <p:spPr>
          <a:xfrm>
            <a:off x="2454272" y="1341438"/>
            <a:ext cx="2088232" cy="34557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>
                <a:solidFill>
                  <a:srgbClr val="00B0F0"/>
                </a:solidFill>
              </a:rPr>
              <a:t>Constractive Criticism</a:t>
            </a:r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r>
              <a:rPr lang="en-US" sz="1400"/>
              <a:t>Cara utk memberikan umpan balik yg  mam-pu memberikan saran spesifik &amp; dpt ditindak-lanjuti. Kritik  memba-ngun,    rekomendasi  khusus  bagaimana   membuat   perbaikan positif. </a:t>
            </a:r>
          </a:p>
          <a:p>
            <a:pPr marL="0" indent="0">
              <a:buNone/>
            </a:pPr>
            <a:r>
              <a:rPr lang="en-US" sz="1400"/>
              <a:t>Tidak hanya kritikan yg sifatnya umum</a:t>
            </a:r>
            <a:endParaRPr lang="en-ID" sz="14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C3A443-DA6F-4BCA-A537-3EB72DF4142D}"/>
              </a:ext>
            </a:extLst>
          </p:cNvPr>
          <p:cNvSpPr txBox="1">
            <a:spLocks/>
          </p:cNvSpPr>
          <p:nvPr/>
        </p:nvSpPr>
        <p:spPr>
          <a:xfrm>
            <a:off x="4644008" y="1341438"/>
            <a:ext cx="2160240" cy="34557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>
                <a:solidFill>
                  <a:srgbClr val="FFFF00"/>
                </a:solidFill>
              </a:rPr>
              <a:t>Campaign and </a:t>
            </a:r>
          </a:p>
          <a:p>
            <a:pPr marL="0" indent="0">
              <a:buNone/>
            </a:pPr>
            <a:r>
              <a:rPr lang="en-US" sz="1400" b="1">
                <a:solidFill>
                  <a:srgbClr val="FFFF00"/>
                </a:solidFill>
              </a:rPr>
              <a:t>Resistance</a:t>
            </a:r>
          </a:p>
          <a:p>
            <a:pPr marL="0" indent="0">
              <a:buNone/>
            </a:pPr>
            <a:endParaRPr lang="en-US" sz="14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400">
                <a:solidFill>
                  <a:schemeClr val="bg1"/>
                </a:solidFill>
              </a:rPr>
              <a:t>Merefleksikan  pilihan   sebagai outsider, yg menekankan pada pilihan utk secara vis a vis dgn  Negara atau koorporasi, melalui tindakan kampanye &amp; perlawanan</a:t>
            </a:r>
            <a:endParaRPr lang="en-ID" sz="140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C53C4B4-2551-45B6-9604-3FB1D793CA2C}"/>
              </a:ext>
            </a:extLst>
          </p:cNvPr>
          <p:cNvSpPr txBox="1">
            <a:spLocks/>
          </p:cNvSpPr>
          <p:nvPr/>
        </p:nvSpPr>
        <p:spPr>
          <a:xfrm>
            <a:off x="6876256" y="1341438"/>
            <a:ext cx="2088232" cy="345571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>
                <a:solidFill>
                  <a:srgbClr val="FFFF00"/>
                </a:solidFill>
              </a:rPr>
              <a:t>Tactical Silence</a:t>
            </a:r>
          </a:p>
          <a:p>
            <a:pPr marL="0" indent="0">
              <a:buNone/>
            </a:pPr>
            <a:endParaRPr lang="en-US" sz="14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400">
                <a:solidFill>
                  <a:schemeClr val="bg1"/>
                </a:solidFill>
              </a:rPr>
              <a:t>Mirip dengan passive  angagement.</a:t>
            </a:r>
          </a:p>
          <a:p>
            <a:pPr marL="0" indent="0">
              <a:buNone/>
            </a:pPr>
            <a:r>
              <a:rPr lang="en-US" sz="1400">
                <a:solidFill>
                  <a:schemeClr val="bg1"/>
                </a:solidFill>
              </a:rPr>
              <a:t>Melakukan perlawanan secara diam, meskipun dapat pula  berbentuk radikal   berupa  pem-bangkangan sipil (civil dis-obedience). </a:t>
            </a:r>
          </a:p>
          <a:p>
            <a:pPr marL="0" indent="0">
              <a:buNone/>
            </a:pPr>
            <a:r>
              <a:rPr lang="en-US" sz="1400">
                <a:solidFill>
                  <a:schemeClr val="bg1"/>
                </a:solidFill>
              </a:rPr>
              <a:t>Pendekatan ini terinspirasi dari prinsip Satya-graha (Mahatmagandi)</a:t>
            </a:r>
            <a:endParaRPr lang="en-ID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39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6778"/>
            <a:ext cx="7524328" cy="1052736"/>
          </a:xfrm>
        </p:spPr>
        <p:txBody>
          <a:bodyPr/>
          <a:lstStyle/>
          <a:p>
            <a:r>
              <a:rPr lang="en-US" altLang="ko-KR" sz="440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Type Kerja Organisasi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124744"/>
            <a:ext cx="6635080" cy="1944216"/>
          </a:xfrm>
        </p:spPr>
        <p:txBody>
          <a:bodyPr>
            <a:normAutofit/>
          </a:bodyPr>
          <a:lstStyle/>
          <a:p>
            <a:r>
              <a:rPr lang="en-US" altLang="ko-KR" sz="400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Law Making</a:t>
            </a:r>
            <a:endParaRPr lang="en-US" altLang="ko-KR" sz="4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>
                <a:latin typeface="Arial" pitchFamily="34" charset="0"/>
                <a:cs typeface="Arial" pitchFamily="34" charset="0"/>
              </a:rPr>
              <a:t>Kerja-kerja yang berkaitan dengan advokasi kebijakan/pembentukan hukum, di level International, Nasional, lokal</a:t>
            </a:r>
            <a:endParaRPr lang="ko-KR" altLang="en-US" sz="2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25F81A-334F-4740-8C2C-128D1C1AA64C}"/>
              </a:ext>
            </a:extLst>
          </p:cNvPr>
          <p:cNvSpPr txBox="1">
            <a:spLocks/>
          </p:cNvSpPr>
          <p:nvPr/>
        </p:nvSpPr>
        <p:spPr>
          <a:xfrm>
            <a:off x="1979712" y="3047694"/>
            <a:ext cx="6635080" cy="1692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Macroprudential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200">
                <a:latin typeface="Arial" pitchFamily="34" charset="0"/>
                <a:cs typeface="Arial" pitchFamily="34" charset="0"/>
              </a:rPr>
              <a:t>Kerja-kerja yang berkaitan dengan Perubahan perilaku, saling berbagi praktik-praktik baik, dll</a:t>
            </a:r>
            <a:endParaRPr lang="ko-KR" altLang="en-US" sz="2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CA0EAE-0322-4641-865D-C5CFABE8D8A0}"/>
              </a:ext>
            </a:extLst>
          </p:cNvPr>
          <p:cNvSpPr txBox="1">
            <a:spLocks/>
          </p:cNvSpPr>
          <p:nvPr/>
        </p:nvSpPr>
        <p:spPr>
          <a:xfrm>
            <a:off x="1979712" y="5013176"/>
            <a:ext cx="6635080" cy="1692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Right of Victim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200">
                <a:latin typeface="Arial" pitchFamily="34" charset="0"/>
                <a:cs typeface="Arial" pitchFamily="34" charset="0"/>
              </a:rPr>
              <a:t>Kerja-kerja yang berkaitan dengan hak-hak korban, pendampingan, penguatan kapasitas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5533A4-C64D-4096-9593-3C0660C56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52128"/>
            <a:ext cx="4898587" cy="4797152"/>
          </a:xfrm>
          <a:prstGeom prst="rect">
            <a:avLst/>
          </a:prstGeom>
          <a:blipFill>
            <a:blip r:embed="rId3">
              <a:lum bright="70000" contrast="-70000"/>
            </a:blip>
            <a:tile tx="0" ty="0" sx="100000" sy="100000" flip="none" algn="tl"/>
          </a:blip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51AE3C-1A83-4C96-8447-95946BF8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291" y="1988840"/>
            <a:ext cx="7200800" cy="1052736"/>
          </a:xfrm>
        </p:spPr>
        <p:txBody>
          <a:bodyPr/>
          <a:lstStyle/>
          <a:p>
            <a:r>
              <a:rPr lang="en-US">
                <a:solidFill>
                  <a:srgbClr val="00B0F0"/>
                </a:solidFill>
              </a:rPr>
              <a:t>Kelompok kerja kita masuk  kategori yang mana ??</a:t>
            </a:r>
            <a:endParaRPr lang="en-ID">
              <a:solidFill>
                <a:srgbClr val="00B0F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D9C41B-0B9C-4E7E-968D-B14278511128}"/>
              </a:ext>
            </a:extLst>
          </p:cNvPr>
          <p:cNvSpPr txBox="1">
            <a:spLocks/>
          </p:cNvSpPr>
          <p:nvPr/>
        </p:nvSpPr>
        <p:spPr>
          <a:xfrm>
            <a:off x="1691680" y="3933056"/>
            <a:ext cx="72008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FF0000"/>
                </a:solidFill>
              </a:rPr>
              <a:t>BPM masuk  kategori yang mana ??</a:t>
            </a:r>
            <a:endParaRPr lang="en-ID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77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409</Words>
  <Application>Microsoft Office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맑은 고딕</vt:lpstr>
      <vt:lpstr>Arial</vt:lpstr>
      <vt:lpstr>Wingdings</vt:lpstr>
      <vt:lpstr>Office Theme</vt:lpstr>
      <vt:lpstr>PowerPoint Presentation</vt:lpstr>
      <vt:lpstr> Kerangka Analisis Kebijakan</vt:lpstr>
      <vt:lpstr>Strategi</vt:lpstr>
      <vt:lpstr>Strategi</vt:lpstr>
      <vt:lpstr>Strategi</vt:lpstr>
      <vt:lpstr>Strategi</vt:lpstr>
      <vt:lpstr>Strategi</vt:lpstr>
      <vt:lpstr> Type Kerja Organisasi</vt:lpstr>
      <vt:lpstr>Kelompok kerja kita masuk  kategori yang mana ??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Vian Antoni</cp:lastModifiedBy>
  <cp:revision>31</cp:revision>
  <dcterms:created xsi:type="dcterms:W3CDTF">2014-04-01T16:35:38Z</dcterms:created>
  <dcterms:modified xsi:type="dcterms:W3CDTF">2021-11-26T03:59:14Z</dcterms:modified>
</cp:coreProperties>
</file>